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9"/>
  </p:notesMasterIdLst>
  <p:handoutMasterIdLst>
    <p:handoutMasterId r:id="rId40"/>
  </p:handoutMasterIdLst>
  <p:sldIdLst>
    <p:sldId id="259" r:id="rId2"/>
    <p:sldId id="270" r:id="rId3"/>
    <p:sldId id="271" r:id="rId4"/>
    <p:sldId id="273" r:id="rId5"/>
    <p:sldId id="276" r:id="rId6"/>
    <p:sldId id="272" r:id="rId7"/>
    <p:sldId id="275" r:id="rId8"/>
    <p:sldId id="482" r:id="rId9"/>
    <p:sldId id="483" r:id="rId10"/>
    <p:sldId id="477" r:id="rId11"/>
    <p:sldId id="350" r:id="rId12"/>
    <p:sldId id="351" r:id="rId13"/>
    <p:sldId id="372" r:id="rId14"/>
    <p:sldId id="373" r:id="rId15"/>
    <p:sldId id="404" r:id="rId16"/>
    <p:sldId id="486" r:id="rId17"/>
    <p:sldId id="485" r:id="rId18"/>
    <p:sldId id="374" r:id="rId19"/>
    <p:sldId id="407" r:id="rId20"/>
    <p:sldId id="488" r:id="rId21"/>
    <p:sldId id="419" r:id="rId22"/>
    <p:sldId id="446" r:id="rId23"/>
    <p:sldId id="487" r:id="rId24"/>
    <p:sldId id="489" r:id="rId25"/>
    <p:sldId id="379" r:id="rId26"/>
    <p:sldId id="391" r:id="rId27"/>
    <p:sldId id="394" r:id="rId28"/>
    <p:sldId id="437" r:id="rId29"/>
    <p:sldId id="385" r:id="rId30"/>
    <p:sldId id="400" r:id="rId31"/>
    <p:sldId id="448" r:id="rId32"/>
    <p:sldId id="449" r:id="rId33"/>
    <p:sldId id="450" r:id="rId34"/>
    <p:sldId id="451" r:id="rId35"/>
    <p:sldId id="453" r:id="rId36"/>
    <p:sldId id="454" r:id="rId37"/>
    <p:sldId id="469" r:id="rId38"/>
  </p:sldIdLst>
  <p:sldSz cx="12192000" cy="6858000"/>
  <p:notesSz cx="6810375" cy="99425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37"/>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570" y="-96"/>
      </p:cViewPr>
      <p:guideLst>
        <p:guide orient="horz" pos="2160"/>
        <p:guide pos="3840"/>
      </p:guideLst>
    </p:cSldViewPr>
  </p:slideViewPr>
  <p:notesTextViewPr>
    <p:cViewPr>
      <p:scale>
        <a:sx n="1" d="1"/>
        <a:sy n="1" d="1"/>
      </p:scale>
      <p:origin x="0" y="0"/>
    </p:cViewPr>
  </p:notesTextViewPr>
  <p:notesViewPr>
    <p:cSldViewPr snapToGrid="0">
      <p:cViewPr varScale="1">
        <p:scale>
          <a:sx n="61" d="100"/>
          <a:sy n="61" d="100"/>
        </p:scale>
        <p:origin x="3182" y="67"/>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3" y="2"/>
            <a:ext cx="2951162" cy="498851"/>
          </a:xfrm>
          <a:prstGeom prst="rect">
            <a:avLst/>
          </a:prstGeom>
        </p:spPr>
        <p:txBody>
          <a:bodyPr vert="horz" lIns="91586" tIns="45793" rIns="91586" bIns="45793" rtlCol="0"/>
          <a:lstStyle>
            <a:lvl1pPr algn="l">
              <a:defRPr sz="1200"/>
            </a:lvl1pPr>
          </a:lstStyle>
          <a:p>
            <a:endParaRPr lang="pl-PL" dirty="0"/>
          </a:p>
        </p:txBody>
      </p:sp>
    </p:spTree>
    <p:extLst>
      <p:ext uri="{BB962C8B-B14F-4D97-AF65-F5344CB8AC3E}">
        <p14:creationId xmlns="" xmlns:p14="http://schemas.microsoft.com/office/powerpoint/2010/main" val="41062494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3" y="2"/>
            <a:ext cx="2951162" cy="498851"/>
          </a:xfrm>
          <a:prstGeom prst="rect">
            <a:avLst/>
          </a:prstGeom>
        </p:spPr>
        <p:txBody>
          <a:bodyPr vert="horz" lIns="91586" tIns="45793" rIns="91586" bIns="45793" rtlCol="0"/>
          <a:lstStyle>
            <a:lvl1pPr algn="l">
              <a:defRPr sz="1200"/>
            </a:lvl1pPr>
          </a:lstStyle>
          <a:p>
            <a:endParaRPr lang="pl-PL" dirty="0"/>
          </a:p>
        </p:txBody>
      </p:sp>
      <p:sp>
        <p:nvSpPr>
          <p:cNvPr id="3" name="Symbol zastępczy daty 2"/>
          <p:cNvSpPr>
            <a:spLocks noGrp="1"/>
          </p:cNvSpPr>
          <p:nvPr>
            <p:ph type="dt" idx="1"/>
          </p:nvPr>
        </p:nvSpPr>
        <p:spPr>
          <a:xfrm>
            <a:off x="3857639" y="2"/>
            <a:ext cx="2951162" cy="498851"/>
          </a:xfrm>
          <a:prstGeom prst="rect">
            <a:avLst/>
          </a:prstGeom>
        </p:spPr>
        <p:txBody>
          <a:bodyPr vert="horz" lIns="91586" tIns="45793" rIns="91586" bIns="45793" rtlCol="0"/>
          <a:lstStyle>
            <a:lvl1pPr algn="r">
              <a:defRPr sz="1200"/>
            </a:lvl1pPr>
          </a:lstStyle>
          <a:p>
            <a:endParaRPr lang="pl-PL" dirty="0"/>
          </a:p>
        </p:txBody>
      </p:sp>
      <p:sp>
        <p:nvSpPr>
          <p:cNvPr id="4" name="Symbol zastępczy obrazu slajdu 3"/>
          <p:cNvSpPr>
            <a:spLocks noGrp="1" noRot="1" noChangeAspect="1"/>
          </p:cNvSpPr>
          <p:nvPr>
            <p:ph type="sldImg" idx="2"/>
          </p:nvPr>
        </p:nvSpPr>
        <p:spPr>
          <a:xfrm>
            <a:off x="425450" y="1244600"/>
            <a:ext cx="5959475" cy="3352800"/>
          </a:xfrm>
          <a:prstGeom prst="rect">
            <a:avLst/>
          </a:prstGeom>
          <a:noFill/>
          <a:ln w="12700">
            <a:solidFill>
              <a:prstClr val="black"/>
            </a:solidFill>
          </a:ln>
        </p:spPr>
        <p:txBody>
          <a:bodyPr vert="horz" lIns="91586" tIns="45793" rIns="91586" bIns="45793" rtlCol="0" anchor="ctr"/>
          <a:lstStyle/>
          <a:p>
            <a:endParaRPr lang="pl-PL" dirty="0"/>
          </a:p>
        </p:txBody>
      </p:sp>
      <p:sp>
        <p:nvSpPr>
          <p:cNvPr id="5" name="Symbol zastępczy notatek 4"/>
          <p:cNvSpPr>
            <a:spLocks noGrp="1"/>
          </p:cNvSpPr>
          <p:nvPr>
            <p:ph type="body" sz="quarter" idx="3"/>
          </p:nvPr>
        </p:nvSpPr>
        <p:spPr>
          <a:xfrm>
            <a:off x="681038" y="4784834"/>
            <a:ext cx="5448300" cy="3914865"/>
          </a:xfrm>
          <a:prstGeom prst="rect">
            <a:avLst/>
          </a:prstGeom>
        </p:spPr>
        <p:txBody>
          <a:bodyPr vert="horz" lIns="91586" tIns="45793" rIns="91586" bIns="45793"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3" y="9443665"/>
            <a:ext cx="2951162" cy="498850"/>
          </a:xfrm>
          <a:prstGeom prst="rect">
            <a:avLst/>
          </a:prstGeom>
        </p:spPr>
        <p:txBody>
          <a:bodyPr vert="horz" lIns="91586" tIns="45793" rIns="91586" bIns="45793"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57639" y="9443665"/>
            <a:ext cx="2951162" cy="498850"/>
          </a:xfrm>
          <a:prstGeom prst="rect">
            <a:avLst/>
          </a:prstGeom>
        </p:spPr>
        <p:txBody>
          <a:bodyPr vert="horz" lIns="91586" tIns="45793" rIns="91586" bIns="45793" rtlCol="0" anchor="b"/>
          <a:lstStyle>
            <a:lvl1pPr algn="r">
              <a:defRPr sz="1200"/>
            </a:lvl1pPr>
          </a:lstStyle>
          <a:p>
            <a:fld id="{BDAC0A2F-AECF-4125-85C1-9C342BE3F904}" type="slidenum">
              <a:rPr lang="pl-PL" smtClean="0"/>
              <a:pPr/>
              <a:t>‹#›</a:t>
            </a:fld>
            <a:endParaRPr lang="pl-PL" dirty="0"/>
          </a:p>
        </p:txBody>
      </p:sp>
    </p:spTree>
    <p:extLst>
      <p:ext uri="{BB962C8B-B14F-4D97-AF65-F5344CB8AC3E}">
        <p14:creationId xmlns="" xmlns:p14="http://schemas.microsoft.com/office/powerpoint/2010/main" val="90121583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2542374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22206268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2493262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1532766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394708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896072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523894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3188716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1333893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3020767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225870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1440989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1588204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 xmlns:p14="http://schemas.microsoft.com/office/powerpoint/2010/main" val="1010198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 xmlns:p14="http://schemas.microsoft.com/office/powerpoint/2010/main" val="334800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990766"/>
            <a:ext cx="10058400" cy="3334346"/>
          </a:xfrm>
        </p:spPr>
        <p:txBody>
          <a:bodyPr anchor="b">
            <a:normAutofit/>
          </a:bodyPr>
          <a:lstStyle>
            <a:lvl1pPr algn="l">
              <a:lnSpc>
                <a:spcPct val="100000"/>
              </a:lnSpc>
              <a:spcBef>
                <a:spcPts val="600"/>
              </a:spcBef>
              <a:defRPr sz="8000" spc="-50" baseline="0">
                <a:solidFill>
                  <a:schemeClr val="tx1">
                    <a:lumMod val="85000"/>
                    <a:lumOff val="15000"/>
                  </a:schemeClr>
                </a:solidFill>
              </a:defRPr>
            </a:lvl1pPr>
          </a:lstStyle>
          <a:p>
            <a:r>
              <a:rPr lang="pl-PL" dirty="0"/>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6" name="Slide Number Placeholder 5"/>
          <p:cNvSpPr>
            <a:spLocks noGrp="1"/>
          </p:cNvSpPr>
          <p:nvPr>
            <p:ph type="sldNum" sz="quarter" idx="12"/>
          </p:nvPr>
        </p:nvSpPr>
        <p:spPr/>
        <p:txBody>
          <a:bodyPr/>
          <a:lstStyle/>
          <a:p>
            <a:fld id="{7E9749B3-4E2E-4AA7-A805-B156323C2718}" type="slidenum">
              <a:rPr lang="pl-PL" smtClean="0"/>
              <a:pPr/>
              <a:t>‹#›</a:t>
            </a:fld>
            <a:endParaRPr lang="pl-PL"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1353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marL="0">
              <a:lnSpc>
                <a:spcPct val="100000"/>
              </a:lnSpc>
              <a:spcBef>
                <a:spcPts val="600"/>
              </a:spcBef>
              <a:defRPr sz="3200"/>
            </a:lvl1pPr>
          </a:lstStyle>
          <a:p>
            <a:r>
              <a:rPr lang="pl-PL" dirty="0"/>
              <a:t>Kliknij, aby edytować styl</a:t>
            </a:r>
            <a:endParaRPr lang="en-US" dirty="0"/>
          </a:p>
        </p:txBody>
      </p:sp>
      <p:sp>
        <p:nvSpPr>
          <p:cNvPr id="3" name="Content Placeholder 2"/>
          <p:cNvSpPr>
            <a:spLocks noGrp="1"/>
          </p:cNvSpPr>
          <p:nvPr>
            <p:ph idx="1"/>
          </p:nvPr>
        </p:nvSpPr>
        <p:spPr/>
        <p:txBody>
          <a:bodyPr>
            <a:normAutofit/>
          </a:bodyPr>
          <a:lstStyle>
            <a:lvl1pPr>
              <a:defRPr sz="2000"/>
            </a:lvl1pPr>
            <a:lvl2pPr>
              <a:defRPr sz="2000"/>
            </a:lvl2pPr>
            <a:lvl3pPr>
              <a:defRPr sz="2000"/>
            </a:lvl3pPr>
            <a:lvl4pPr>
              <a:defRPr sz="2000"/>
            </a:lvl4pPr>
            <a:lvl5pPr>
              <a:defRPr sz="2000"/>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6" name="Slide Number Placeholder 5"/>
          <p:cNvSpPr>
            <a:spLocks noGrp="1"/>
          </p:cNvSpPr>
          <p:nvPr>
            <p:ph type="sldNum" sz="quarter" idx="12"/>
          </p:nvPr>
        </p:nvSpPr>
        <p:spPr/>
        <p:txBody>
          <a:bodyPr/>
          <a:lstStyle/>
          <a:p>
            <a:fld id="{7E9749B3-4E2E-4AA7-A805-B156323C2718}" type="slidenum">
              <a:rPr lang="pl-PL" smtClean="0"/>
              <a:pPr/>
              <a:t>‹#›</a:t>
            </a:fld>
            <a:endParaRPr lang="pl-PL" dirty="0"/>
          </a:p>
        </p:txBody>
      </p:sp>
    </p:spTree>
    <p:extLst>
      <p:ext uri="{BB962C8B-B14F-4D97-AF65-F5344CB8AC3E}">
        <p14:creationId xmlns="" xmlns:p14="http://schemas.microsoft.com/office/powerpoint/2010/main" val="237835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1105468"/>
            <a:ext cx="10058400" cy="3219643"/>
          </a:xfrm>
        </p:spPr>
        <p:txBody>
          <a:bodyPr anchor="ctr" anchorCtr="0">
            <a:normAutofit/>
          </a:bodyPr>
          <a:lstStyle>
            <a:lvl1pPr algn="ctr">
              <a:lnSpc>
                <a:spcPct val="100000"/>
              </a:lnSpc>
              <a:spcBef>
                <a:spcPts val="600"/>
              </a:spcBef>
              <a:defRPr sz="4200" b="0">
                <a:solidFill>
                  <a:schemeClr val="tx1">
                    <a:lumMod val="85000"/>
                    <a:lumOff val="15000"/>
                  </a:schemeClr>
                </a:solidFill>
              </a:defRPr>
            </a:lvl1pPr>
          </a:lstStyle>
          <a:p>
            <a:r>
              <a:rPr lang="pl-PL" dirty="0"/>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lgn="ctr">
              <a:buNone/>
              <a:defRPr sz="20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a:t>Kliknij, aby edytować style wzorca tekstu</a:t>
            </a:r>
          </a:p>
        </p:txBody>
      </p:sp>
      <p:sp>
        <p:nvSpPr>
          <p:cNvPr id="6" name="Slide Number Placeholder 5"/>
          <p:cNvSpPr>
            <a:spLocks noGrp="1"/>
          </p:cNvSpPr>
          <p:nvPr>
            <p:ph type="sldNum" sz="quarter" idx="12"/>
          </p:nvPr>
        </p:nvSpPr>
        <p:spPr/>
        <p:txBody>
          <a:bodyPr/>
          <a:lstStyle/>
          <a:p>
            <a:fld id="{7E9749B3-4E2E-4AA7-A805-B156323C2718}" type="slidenum">
              <a:rPr lang="pl-PL" smtClean="0"/>
              <a:pPr/>
              <a:t>‹#›</a:t>
            </a:fld>
            <a:endParaRPr lang="pl-PL"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05428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lnSpc>
                <a:spcPct val="100000"/>
              </a:lnSpc>
              <a:spcBef>
                <a:spcPts val="600"/>
              </a:spcBef>
              <a:defRPr sz="3200"/>
            </a:lvl1pPr>
          </a:lstStyle>
          <a:p>
            <a:r>
              <a:rPr lang="pl-PL" dirty="0"/>
              <a:t>Kliknij, aby edytować styl</a:t>
            </a:r>
            <a:endParaRPr lang="en-US" dirty="0"/>
          </a:p>
        </p:txBody>
      </p:sp>
      <p:sp>
        <p:nvSpPr>
          <p:cNvPr id="5" name="Slide Number Placeholder 4"/>
          <p:cNvSpPr>
            <a:spLocks noGrp="1"/>
          </p:cNvSpPr>
          <p:nvPr>
            <p:ph type="sldNum" sz="quarter" idx="12"/>
          </p:nvPr>
        </p:nvSpPr>
        <p:spPr/>
        <p:txBody>
          <a:bodyPr/>
          <a:lstStyle/>
          <a:p>
            <a:fld id="{7E9749B3-4E2E-4AA7-A805-B156323C2718}" type="slidenum">
              <a:rPr lang="pl-PL" smtClean="0"/>
              <a:pPr/>
              <a:t>‹#›</a:t>
            </a:fld>
            <a:endParaRPr lang="pl-PL" dirty="0"/>
          </a:p>
        </p:txBody>
      </p:sp>
    </p:spTree>
    <p:extLst>
      <p:ext uri="{BB962C8B-B14F-4D97-AF65-F5344CB8AC3E}">
        <p14:creationId xmlns="" xmlns:p14="http://schemas.microsoft.com/office/powerpoint/2010/main" val="1021239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6" name="Rectangle 5"/>
          <p:cNvSpPr/>
          <p:nvPr userDrawn="1"/>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p:txBody>
          <a:bodyPr/>
          <a:lstStyle/>
          <a:p>
            <a:fld id="{7E9749B3-4E2E-4AA7-A805-B156323C2718}" type="slidenum">
              <a:rPr lang="pl-PL" smtClean="0"/>
              <a:pPr/>
              <a:t>‹#›</a:t>
            </a:fld>
            <a:endParaRPr lang="pl-PL" dirty="0"/>
          </a:p>
        </p:txBody>
      </p:sp>
    </p:spTree>
    <p:extLst>
      <p:ext uri="{BB962C8B-B14F-4D97-AF65-F5344CB8AC3E}">
        <p14:creationId xmlns="" xmlns:p14="http://schemas.microsoft.com/office/powerpoint/2010/main" val="209155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numeru slajdu 2"/>
          <p:cNvSpPr>
            <a:spLocks noGrp="1"/>
          </p:cNvSpPr>
          <p:nvPr>
            <p:ph type="sldNum" sz="quarter" idx="10"/>
          </p:nvPr>
        </p:nvSpPr>
        <p:spPr/>
        <p:txBody>
          <a:bodyPr/>
          <a:lstStyle/>
          <a:p>
            <a:fld id="{E34BD19D-50B6-4B63-BFDC-1F83FC34216C}" type="slidenum">
              <a:rPr lang="pl-PL" smtClean="0"/>
              <a:pPr/>
              <a:t>‹#›</a:t>
            </a:fld>
            <a:endParaRPr lang="pl-PL" dirty="0"/>
          </a:p>
        </p:txBody>
      </p:sp>
    </p:spTree>
    <p:extLst>
      <p:ext uri="{BB962C8B-B14F-4D97-AF65-F5344CB8AC3E}">
        <p14:creationId xmlns="" xmlns:p14="http://schemas.microsoft.com/office/powerpoint/2010/main" val="2139335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 y="6344458"/>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986435"/>
            <a:ext cx="10058400" cy="750925"/>
          </a:xfrm>
          <a:prstGeom prst="rect">
            <a:avLst/>
          </a:prstGeom>
        </p:spPr>
        <p:txBody>
          <a:bodyPr vert="horz" lIns="91440" tIns="45720" rIns="91440" bIns="45720" rtlCol="0" anchor="ctr">
            <a:normAutofit/>
          </a:bodyPr>
          <a:lstStyle/>
          <a:p>
            <a:r>
              <a:rPr lang="pl-PL" dirty="0"/>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6" name="Slide Number Placeholder 5"/>
          <p:cNvSpPr>
            <a:spLocks noGrp="1"/>
          </p:cNvSpPr>
          <p:nvPr>
            <p:ph type="sldNum" sz="quarter" idx="4"/>
          </p:nvPr>
        </p:nvSpPr>
        <p:spPr>
          <a:xfrm>
            <a:off x="11155680" y="5951162"/>
            <a:ext cx="916612" cy="365125"/>
          </a:xfrm>
          <a:prstGeom prst="rect">
            <a:avLst/>
          </a:prstGeom>
        </p:spPr>
        <p:txBody>
          <a:bodyPr vert="horz" lIns="91440" tIns="45720" rIns="91440" bIns="45720" rtlCol="0" anchor="ctr"/>
          <a:lstStyle>
            <a:lvl1pPr algn="r">
              <a:defRPr sz="1050">
                <a:solidFill>
                  <a:srgbClr val="FFFFFF"/>
                </a:solidFill>
              </a:defRPr>
            </a:lvl1pPr>
          </a:lstStyle>
          <a:p>
            <a:fld id="{7E9749B3-4E2E-4AA7-A805-B156323C2718}" type="slidenum">
              <a:rPr lang="pl-PL" smtClean="0"/>
              <a:pPr/>
              <a:t>‹#›</a:t>
            </a:fld>
            <a:endParaRPr lang="pl-PL"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90471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68" r:id="rId6"/>
  </p:sldLayoutIdLst>
  <p:hf hdr="0" ftr="0" dt="0"/>
  <p:txStyles>
    <p:titleStyle>
      <a:lvl1pPr algn="l" defTabSz="914400" rtl="0" eaLnBrk="1" latinLnBrk="0" hangingPunct="1">
        <a:lnSpc>
          <a:spcPct val="85000"/>
        </a:lnSpc>
        <a:spcBef>
          <a:spcPct val="0"/>
        </a:spcBef>
        <a:buNone/>
        <a:defRPr sz="3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60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600"/>
        </a:spcBef>
        <a:spcAft>
          <a:spcPts val="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600"/>
        </a:spcBef>
        <a:spcAft>
          <a:spcPts val="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600"/>
        </a:spcBef>
        <a:spcAft>
          <a:spcPts val="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600"/>
        </a:spcBef>
        <a:spcAft>
          <a:spcPts val="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242245" y="370314"/>
            <a:ext cx="11068087" cy="2473230"/>
          </a:xfrm>
        </p:spPr>
        <p:txBody>
          <a:bodyPr anchor="ctr">
            <a:noAutofit/>
          </a:bodyPr>
          <a:lstStyle/>
          <a:p>
            <a:r>
              <a:rPr lang="pl-PL" sz="2000" dirty="0"/>
              <a:t>szkolenie przygotowujące do aplikowania o wsparcie </a:t>
            </a:r>
            <a:br>
              <a:rPr lang="pl-PL" sz="2000" dirty="0"/>
            </a:br>
            <a:r>
              <a:rPr lang="pl-PL" sz="2000" dirty="0"/>
              <a:t>w ramach poddziałania 19.2 „Wsparcie na wdrażanie operacji w ramach Strategii Rozwoju Lokalnego kierowanego przez Społeczność” </a:t>
            </a:r>
            <a:br>
              <a:rPr lang="pl-PL" sz="2000" dirty="0"/>
            </a:br>
            <a:r>
              <a:rPr lang="pl-PL" sz="2000" dirty="0"/>
              <a:t>objętego Programem Rozwoju Obszarów Wiejskich na lata 2014-2020 </a:t>
            </a:r>
            <a:br>
              <a:rPr lang="pl-PL" sz="2000" dirty="0"/>
            </a:br>
            <a:r>
              <a:rPr lang="pl-PL" sz="2000" b="1" dirty="0"/>
              <a:t>w zakresie podejmowania działalności gospodarczej.</a:t>
            </a:r>
            <a:endParaRPr lang="pl-PL" sz="2400" b="1" dirty="0"/>
          </a:p>
        </p:txBody>
      </p:sp>
      <p:sp>
        <p:nvSpPr>
          <p:cNvPr id="2" name="Symbol zastępczy numeru slajdu 1"/>
          <p:cNvSpPr>
            <a:spLocks noGrp="1"/>
          </p:cNvSpPr>
          <p:nvPr>
            <p:ph type="sldNum" sz="quarter" idx="12"/>
          </p:nvPr>
        </p:nvSpPr>
        <p:spPr/>
        <p:txBody>
          <a:bodyPr/>
          <a:lstStyle/>
          <a:p>
            <a:fld id="{7E9749B3-4E2E-4AA7-A805-B156323C2718}" type="slidenum">
              <a:rPr lang="pl-PL" smtClean="0"/>
              <a:pPr/>
              <a:t>1</a:t>
            </a:fld>
            <a:endParaRPr lang="pl-PL" dirty="0"/>
          </a:p>
        </p:txBody>
      </p:sp>
      <p:sp>
        <p:nvSpPr>
          <p:cNvPr id="4" name="pole tekstowe 3">
            <a:extLst>
              <a:ext uri="{FF2B5EF4-FFF2-40B4-BE49-F238E27FC236}">
                <a16:creationId xmlns="" xmlns:a16="http://schemas.microsoft.com/office/drawing/2014/main" id="{6A3BC862-6D51-4BCC-A3F8-53E2A2ACACD8}"/>
              </a:ext>
            </a:extLst>
          </p:cNvPr>
          <p:cNvSpPr txBox="1"/>
          <p:nvPr/>
        </p:nvSpPr>
        <p:spPr>
          <a:xfrm>
            <a:off x="548640" y="3280803"/>
            <a:ext cx="10530763" cy="400110"/>
          </a:xfrm>
          <a:prstGeom prst="rect">
            <a:avLst/>
          </a:prstGeom>
          <a:noFill/>
        </p:spPr>
        <p:txBody>
          <a:bodyPr wrap="square" rtlCol="0">
            <a:spAutoFit/>
          </a:bodyPr>
          <a:lstStyle/>
          <a:p>
            <a:pPr algn="ctr"/>
            <a:r>
              <a:rPr lang="pl-PL" sz="2000" cap="all" spc="200" dirty="0" smtClean="0">
                <a:solidFill>
                  <a:schemeClr val="tx2"/>
                </a:solidFill>
                <a:latin typeface="+mj-lt"/>
              </a:rPr>
              <a:t>GOŁDAP</a:t>
            </a:r>
            <a:r>
              <a:rPr lang="pl-PL" sz="2000" spc="200" dirty="0" smtClean="0">
                <a:solidFill>
                  <a:schemeClr val="tx2"/>
                </a:solidFill>
                <a:latin typeface="+mj-lt"/>
              </a:rPr>
              <a:t>, </a:t>
            </a:r>
            <a:r>
              <a:rPr lang="pl-PL" sz="2000" cap="all" spc="200" dirty="0" smtClean="0">
                <a:solidFill>
                  <a:schemeClr val="tx2"/>
                </a:solidFill>
                <a:latin typeface="+mj-lt"/>
              </a:rPr>
              <a:t>08.06.2022 </a:t>
            </a:r>
            <a:r>
              <a:rPr lang="pl-PL" sz="2000" spc="200" dirty="0" smtClean="0">
                <a:solidFill>
                  <a:schemeClr val="tx2"/>
                </a:solidFill>
                <a:latin typeface="+mj-lt"/>
              </a:rPr>
              <a:t>r.</a:t>
            </a:r>
            <a:endParaRPr lang="pl-PL" sz="2000" spc="200" dirty="0">
              <a:solidFill>
                <a:schemeClr val="tx2"/>
              </a:solidFill>
              <a:latin typeface="+mj-lt"/>
            </a:endParaRPr>
          </a:p>
        </p:txBody>
      </p:sp>
      <p:sp>
        <p:nvSpPr>
          <p:cNvPr id="20" name="Prostokąt 19">
            <a:extLst>
              <a:ext uri="{FF2B5EF4-FFF2-40B4-BE49-F238E27FC236}">
                <a16:creationId xmlns="" xmlns:a16="http://schemas.microsoft.com/office/drawing/2014/main" id="{F80FD60E-383F-4F4E-B701-060FB1B58D4A}"/>
              </a:ext>
            </a:extLst>
          </p:cNvPr>
          <p:cNvSpPr/>
          <p:nvPr/>
        </p:nvSpPr>
        <p:spPr>
          <a:xfrm>
            <a:off x="994299" y="5610523"/>
            <a:ext cx="10235953" cy="846386"/>
          </a:xfrm>
          <a:prstGeom prst="rect">
            <a:avLst/>
          </a:prstGeom>
        </p:spPr>
        <p:txBody>
          <a:bodyPr wrap="square">
            <a:spAutoFit/>
          </a:bodyPr>
          <a:lstStyle/>
          <a:p>
            <a:pPr algn="ctr"/>
            <a:r>
              <a:rPr lang="pl-PL" sz="1600" dirty="0">
                <a:solidFill>
                  <a:srgbClr val="000000"/>
                </a:solidFill>
                <a:latin typeface="Times New Roman" panose="02020603050405020304" pitchFamily="18" charset="0"/>
                <a:ea typeface="Times New Roman" panose="02020603050405020304" pitchFamily="18" charset="0"/>
              </a:rPr>
              <a:t>Europejski Fundusz Rolny na rzecz Rozwoju Obszarów Wiejskich: Europa Inwestująca w Obszary Wiejskie.</a:t>
            </a:r>
          </a:p>
          <a:p>
            <a:pPr algn="ctr"/>
            <a:r>
              <a:rPr lang="pl-PL" sz="1600" dirty="0">
                <a:solidFill>
                  <a:srgbClr val="000000"/>
                </a:solidFill>
                <a:latin typeface="Times New Roman" panose="02020603050405020304" pitchFamily="18" charset="0"/>
              </a:rPr>
              <a:t>Instytucja Zarządzająca Programem Rozwoju Obszarów Wiejskich na lata 2014-2020 – Minister Rolnictwa i Rozwoju Wsi</a:t>
            </a:r>
          </a:p>
          <a:p>
            <a:pPr algn="ctr"/>
            <a:endParaRPr lang="pl-PL" sz="1700" dirty="0"/>
          </a:p>
        </p:txBody>
      </p:sp>
      <p:pic>
        <p:nvPicPr>
          <p:cNvPr id="7" name="Picture 2" descr="PROW-2014-2020-logo-kolor">
            <a:extLst>
              <a:ext uri="{FF2B5EF4-FFF2-40B4-BE49-F238E27FC236}">
                <a16:creationId xmlns="" xmlns:a16="http://schemas.microsoft.com/office/drawing/2014/main" id="{A7A672F8-5870-473E-BA09-76C90BC1E53D}"/>
              </a:ext>
            </a:extLst>
          </p:cNvPr>
          <p:cNvPicPr>
            <a:picLocks noChangeAspect="1" noChangeArrowheads="1"/>
          </p:cNvPicPr>
          <p:nvPr/>
        </p:nvPicPr>
        <p:blipFill>
          <a:blip r:embed="rId3" cstate="print"/>
          <a:srcRect/>
          <a:stretch>
            <a:fillRect/>
          </a:stretch>
        </p:blipFill>
        <p:spPr bwMode="auto">
          <a:xfrm>
            <a:off x="9371250" y="4434508"/>
            <a:ext cx="1655746" cy="1080563"/>
          </a:xfrm>
          <a:prstGeom prst="rect">
            <a:avLst/>
          </a:prstGeom>
          <a:noFill/>
          <a:ln w="9525">
            <a:noFill/>
            <a:miter lim="800000"/>
            <a:headEnd/>
            <a:tailEnd/>
          </a:ln>
        </p:spPr>
      </p:pic>
      <p:pic>
        <p:nvPicPr>
          <p:cNvPr id="8" name="Obraz 1">
            <a:extLst>
              <a:ext uri="{FF2B5EF4-FFF2-40B4-BE49-F238E27FC236}">
                <a16:creationId xmlns="" xmlns:a16="http://schemas.microsoft.com/office/drawing/2014/main" id="{1A3EFB77-4A69-4A3F-A0AC-AF9CF10256C8}"/>
              </a:ext>
            </a:extLst>
          </p:cNvPr>
          <p:cNvPicPr>
            <a:picLocks noChangeAspect="1" noChangeArrowheads="1"/>
          </p:cNvPicPr>
          <p:nvPr/>
        </p:nvPicPr>
        <p:blipFill>
          <a:blip r:embed="rId4" cstate="print"/>
          <a:srcRect/>
          <a:stretch>
            <a:fillRect/>
          </a:stretch>
        </p:blipFill>
        <p:spPr bwMode="auto">
          <a:xfrm>
            <a:off x="4281551" y="4583075"/>
            <a:ext cx="979722" cy="979722"/>
          </a:xfrm>
          <a:prstGeom prst="rect">
            <a:avLst/>
          </a:prstGeom>
          <a:noFill/>
          <a:ln w="9525">
            <a:noFill/>
            <a:miter lim="800000"/>
            <a:headEnd/>
            <a:tailEnd/>
          </a:ln>
        </p:spPr>
      </p:pic>
      <p:pic>
        <p:nvPicPr>
          <p:cNvPr id="9" name="Obraz 5">
            <a:extLst>
              <a:ext uri="{FF2B5EF4-FFF2-40B4-BE49-F238E27FC236}">
                <a16:creationId xmlns="" xmlns:a16="http://schemas.microsoft.com/office/drawing/2014/main" id="{95F48DDB-8C59-4755-AE53-B10BEA9AD8DE}"/>
              </a:ext>
            </a:extLst>
          </p:cNvPr>
          <p:cNvPicPr>
            <a:picLocks noChangeAspect="1" noChangeArrowheads="1"/>
          </p:cNvPicPr>
          <p:nvPr/>
        </p:nvPicPr>
        <p:blipFill>
          <a:blip r:embed="rId5" cstate="print"/>
          <a:srcRect/>
          <a:stretch>
            <a:fillRect/>
          </a:stretch>
        </p:blipFill>
        <p:spPr bwMode="auto">
          <a:xfrm>
            <a:off x="1165004" y="4475238"/>
            <a:ext cx="1641946" cy="1099945"/>
          </a:xfrm>
          <a:prstGeom prst="rect">
            <a:avLst/>
          </a:prstGeom>
          <a:noFill/>
          <a:ln w="9525">
            <a:noFill/>
            <a:miter lim="800000"/>
            <a:headEnd/>
            <a:tailEnd/>
          </a:ln>
        </p:spPr>
      </p:pic>
      <p:pic>
        <p:nvPicPr>
          <p:cNvPr id="10" name="Obraz 9" descr="http://www.kultura.mazury.pl/loga/logo_lider.jpg"/>
          <p:cNvPicPr/>
          <p:nvPr/>
        </p:nvPicPr>
        <p:blipFill>
          <a:blip r:embed="rId6" cstate="print"/>
          <a:srcRect/>
          <a:stretch>
            <a:fillRect/>
          </a:stretch>
        </p:blipFill>
        <p:spPr bwMode="auto">
          <a:xfrm>
            <a:off x="7051193" y="4624540"/>
            <a:ext cx="768504" cy="977474"/>
          </a:xfrm>
          <a:prstGeom prst="rect">
            <a:avLst/>
          </a:prstGeom>
          <a:noFill/>
          <a:ln w="9525">
            <a:noFill/>
            <a:miter lim="800000"/>
            <a:headEnd/>
            <a:tailEnd/>
          </a:ln>
        </p:spPr>
      </p:pic>
    </p:spTree>
    <p:extLst>
      <p:ext uri="{BB962C8B-B14F-4D97-AF65-F5344CB8AC3E}">
        <p14:creationId xmlns="" xmlns:p14="http://schemas.microsoft.com/office/powerpoint/2010/main" val="2278572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14263" y="991013"/>
            <a:ext cx="9998220" cy="504031"/>
          </a:xfrm>
        </p:spPr>
        <p:txBody>
          <a:bodyPr>
            <a:noAutofit/>
          </a:bodyPr>
          <a:lstStyle/>
          <a:p>
            <a:r>
              <a:rPr lang="pl-PL" dirty="0"/>
              <a:t>Forma pomocy</a:t>
            </a:r>
          </a:p>
        </p:txBody>
      </p:sp>
      <p:sp>
        <p:nvSpPr>
          <p:cNvPr id="3" name="Symbol zastępczy zawartości 2"/>
          <p:cNvSpPr>
            <a:spLocks noGrp="1"/>
          </p:cNvSpPr>
          <p:nvPr>
            <p:ph idx="1"/>
          </p:nvPr>
        </p:nvSpPr>
        <p:spPr>
          <a:xfrm>
            <a:off x="1214263" y="1850926"/>
            <a:ext cx="9998220" cy="4359374"/>
          </a:xfrm>
        </p:spPr>
        <p:txBody>
          <a:bodyPr>
            <a:normAutofit/>
          </a:bodyPr>
          <a:lstStyle/>
          <a:p>
            <a:pPr marL="0" indent="0">
              <a:buNone/>
              <a:defRPr/>
            </a:pPr>
            <a:r>
              <a:rPr lang="pl-PL" b="1" dirty="0">
                <a:solidFill>
                  <a:schemeClr val="tx1"/>
                </a:solidFill>
                <a:cs typeface="Calibri" pitchFamily="34" charset="0"/>
              </a:rPr>
              <a:t>Forma wsparcia</a:t>
            </a:r>
          </a:p>
          <a:p>
            <a:pPr marL="0" indent="0">
              <a:buNone/>
              <a:defRPr/>
            </a:pPr>
            <a:r>
              <a:rPr lang="pl-PL" dirty="0">
                <a:solidFill>
                  <a:schemeClr val="tx1"/>
                </a:solidFill>
                <a:cs typeface="Calibri" pitchFamily="34" charset="0"/>
              </a:rPr>
              <a:t>W przypadku operacji polegających na rozpoczęciu prowadzenia działalności gospodarczej pomoc ma formę płatności zryczałtowanej </a:t>
            </a:r>
            <a:r>
              <a:rPr lang="pl-PL" i="1" dirty="0">
                <a:solidFill>
                  <a:schemeClr val="tx1"/>
                </a:solidFill>
                <a:cs typeface="Calibri" pitchFamily="34" charset="0"/>
              </a:rPr>
              <a:t>(premii)</a:t>
            </a:r>
            <a:r>
              <a:rPr lang="pl-PL" dirty="0">
                <a:solidFill>
                  <a:schemeClr val="tx1"/>
                </a:solidFill>
                <a:cs typeface="Calibri" pitchFamily="34" charset="0"/>
              </a:rPr>
              <a:t>. </a:t>
            </a:r>
          </a:p>
          <a:p>
            <a:pPr marL="0" indent="0">
              <a:buNone/>
              <a:defRPr/>
            </a:pPr>
            <a:r>
              <a:rPr lang="pl-PL" b="1" dirty="0">
                <a:solidFill>
                  <a:schemeClr val="tx1"/>
                </a:solidFill>
                <a:cs typeface="Calibri" pitchFamily="34" charset="0"/>
              </a:rPr>
              <a:t>Pomoc ma charakter pomocy de minimis, z wyjątkiem pomocy, do której nie ma zastosowania rozporządzenie Komisji (UE) nr 1407/2013 z dnia 18 grudnia 2013 r. w sprawie stosowania art. 107 i 108 Traktatu o funkcjonowaniu Unii Europejskiej do pomocy de minimis.</a:t>
            </a:r>
          </a:p>
          <a:p>
            <a:pPr marL="0" indent="0">
              <a:lnSpc>
                <a:spcPct val="100000"/>
              </a:lnSpc>
              <a:spcBef>
                <a:spcPts val="600"/>
              </a:spcBef>
              <a:spcAft>
                <a:spcPts val="0"/>
              </a:spcAft>
              <a:buNone/>
            </a:pPr>
            <a:endParaRPr lang="pl-PL" b="1" dirty="0">
              <a:solidFill>
                <a:schemeClr val="tx1"/>
              </a:solidFill>
              <a:cs typeface="Calibri" pitchFamily="34" charset="0"/>
            </a:endParaRPr>
          </a:p>
          <a:p>
            <a:pPr>
              <a:lnSpc>
                <a:spcPct val="100000"/>
              </a:lnSpc>
              <a:spcBef>
                <a:spcPts val="600"/>
              </a:spcBef>
              <a:spcAft>
                <a:spcPts val="0"/>
              </a:spcAft>
              <a:buNone/>
            </a:pPr>
            <a:endParaRPr lang="pl-PL" dirty="0">
              <a:solidFill>
                <a:schemeClr val="tx1"/>
              </a:solidFill>
              <a:cs typeface="Calibri" pitchFamily="34" charset="0"/>
            </a:endParaRPr>
          </a:p>
        </p:txBody>
      </p:sp>
      <p:sp>
        <p:nvSpPr>
          <p:cNvPr id="4" name="Symbol zastępczy numeru slajdu 3"/>
          <p:cNvSpPr>
            <a:spLocks noGrp="1"/>
          </p:cNvSpPr>
          <p:nvPr>
            <p:ph type="sldNum" sz="quarter" idx="12"/>
          </p:nvPr>
        </p:nvSpPr>
        <p:spPr/>
        <p:txBody>
          <a:bodyPr/>
          <a:lstStyle/>
          <a:p>
            <a:pPr>
              <a:defRPr/>
            </a:pPr>
            <a:fld id="{E3A0BA97-1763-4896-923B-F92E15A5E552}" type="slidenum">
              <a:rPr lang="pl-PL" smtClean="0"/>
              <a:pPr>
                <a:defRPr/>
              </a:pPr>
              <a:t>10</a:t>
            </a:fld>
            <a:endParaRPr lang="pl-PL" dirty="0"/>
          </a:p>
        </p:txBody>
      </p:sp>
    </p:spTree>
    <p:extLst>
      <p:ext uri="{BB962C8B-B14F-4D97-AF65-F5344CB8AC3E}">
        <p14:creationId xmlns="" xmlns:p14="http://schemas.microsoft.com/office/powerpoint/2010/main" val="4207996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Beneficjenci</a:t>
            </a:r>
          </a:p>
        </p:txBody>
      </p:sp>
      <p:sp>
        <p:nvSpPr>
          <p:cNvPr id="3" name="Symbol zastępczy zawartości 2"/>
          <p:cNvSpPr>
            <a:spLocks noGrp="1"/>
          </p:cNvSpPr>
          <p:nvPr>
            <p:ph idx="1"/>
          </p:nvPr>
        </p:nvSpPr>
        <p:spPr>
          <a:xfrm>
            <a:off x="1097281" y="1845733"/>
            <a:ext cx="10058400" cy="4484045"/>
          </a:xfrm>
        </p:spPr>
        <p:txBody>
          <a:bodyPr>
            <a:noAutofit/>
          </a:bodyPr>
          <a:lstStyle/>
          <a:p>
            <a:pPr marL="0" lvl="0" indent="0">
              <a:buNone/>
            </a:pPr>
            <a:r>
              <a:rPr lang="pl-PL" b="1" dirty="0">
                <a:cs typeface="Calibri" pitchFamily="34" charset="0"/>
              </a:rPr>
              <a:t>Osoba fizyczna</a:t>
            </a:r>
            <a:r>
              <a:rPr lang="pl-PL" dirty="0">
                <a:cs typeface="Calibri" pitchFamily="34" charset="0"/>
              </a:rPr>
              <a:t>, jeżeli: </a:t>
            </a:r>
          </a:p>
          <a:p>
            <a:pPr marL="266700" lvl="0" indent="-266700">
              <a:buFont typeface="Arial" panose="020B0604020202020204" pitchFamily="34" charset="0"/>
              <a:buChar char="•"/>
            </a:pPr>
            <a:r>
              <a:rPr lang="pl-PL" dirty="0">
                <a:cs typeface="Calibri" pitchFamily="34" charset="0"/>
              </a:rPr>
              <a:t>jest obywatelem państwa członkowskiego Unii Europejskiej, </a:t>
            </a:r>
          </a:p>
          <a:p>
            <a:pPr marL="266700" lvl="0" indent="-266700">
              <a:buFont typeface="Arial" panose="020B0604020202020204" pitchFamily="34" charset="0"/>
              <a:buChar char="•"/>
            </a:pPr>
            <a:r>
              <a:rPr lang="pl-PL" dirty="0">
                <a:cs typeface="Calibri" pitchFamily="34" charset="0"/>
              </a:rPr>
              <a:t>jest pełnoletnia</a:t>
            </a:r>
          </a:p>
          <a:p>
            <a:pPr marL="266700" lvl="0" indent="-266700">
              <a:buFont typeface="Arial" panose="020B0604020202020204" pitchFamily="34" charset="0"/>
              <a:buChar char="•"/>
            </a:pPr>
            <a:r>
              <a:rPr lang="pl-PL" dirty="0">
                <a:cs typeface="Calibri" pitchFamily="34" charset="0"/>
              </a:rPr>
              <a:t>ma  miejsce  zamieszkania  na  obszarze  wiejskim  objętym  LSR.</a:t>
            </a:r>
          </a:p>
          <a:p>
            <a:pPr marL="0" lvl="0" indent="0">
              <a:buNone/>
            </a:pPr>
            <a:endParaRPr lang="pl-PL" dirty="0">
              <a:cs typeface="Calibri" pitchFamily="34" charset="0"/>
            </a:endParaRP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11</a:t>
            </a:fld>
            <a:endParaRPr lang="pl-PL" dirty="0"/>
          </a:p>
        </p:txBody>
      </p:sp>
    </p:spTree>
    <p:extLst>
      <p:ext uri="{BB962C8B-B14F-4D97-AF65-F5344CB8AC3E}">
        <p14:creationId xmlns="" xmlns:p14="http://schemas.microsoft.com/office/powerpoint/2010/main" val="3896050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Warunki kwalifikowalności (1)</a:t>
            </a:r>
          </a:p>
        </p:txBody>
      </p:sp>
      <p:sp>
        <p:nvSpPr>
          <p:cNvPr id="3" name="Symbol zastępczy zawartości 2"/>
          <p:cNvSpPr>
            <a:spLocks noGrp="1"/>
          </p:cNvSpPr>
          <p:nvPr>
            <p:ph idx="1"/>
          </p:nvPr>
        </p:nvSpPr>
        <p:spPr>
          <a:xfrm>
            <a:off x="1097280" y="1927860"/>
            <a:ext cx="10399303" cy="4215488"/>
          </a:xfrm>
        </p:spPr>
        <p:txBody>
          <a:bodyPr>
            <a:noAutofit/>
          </a:bodyPr>
          <a:lstStyle/>
          <a:p>
            <a:pPr marL="0" indent="0">
              <a:buNone/>
            </a:pPr>
            <a:r>
              <a:rPr lang="pl-PL" dirty="0">
                <a:solidFill>
                  <a:schemeClr val="tx1"/>
                </a:solidFill>
              </a:rPr>
              <a:t>Działalność będzie prowadzona w na podstawie ustawy z dnia 6 marca 2018 r. Prawo przedsiębiorców, a </a:t>
            </a:r>
            <a:r>
              <a:rPr lang="pl-PL" dirty="0"/>
              <a:t>podmiot będzie ją prowadzić jako  </a:t>
            </a:r>
            <a:r>
              <a:rPr lang="pl-PL" b="1" dirty="0"/>
              <a:t>mikroprzedsiębiorstwo </a:t>
            </a:r>
            <a:r>
              <a:rPr lang="pl-PL" dirty="0"/>
              <a:t>albo </a:t>
            </a:r>
            <a:r>
              <a:rPr lang="pl-PL" b="1" dirty="0"/>
              <a:t>małe przedsiębiorstwo </a:t>
            </a:r>
            <a:r>
              <a:rPr lang="pl-PL" dirty="0"/>
              <a:t>w rozumieniu przepisów rozporządzenia Komisji (UE) nr 651/2014 z dnia 17 czerwca 2014 r. uznającego niektóre rodzaje pomocy za zgodne z rynkiem wewnętrznym w zastosowaniu art. 107 i 108 Traktatu.</a:t>
            </a:r>
          </a:p>
          <a:p>
            <a:pPr marL="0" indent="0">
              <a:buNone/>
            </a:pPr>
            <a:r>
              <a:rPr lang="pl-PL" dirty="0"/>
              <a:t>Pomoc jest przyznawana podmiotowi, któremu został nadany </a:t>
            </a:r>
            <a:r>
              <a:rPr lang="pl-PL" b="1" dirty="0"/>
              <a:t>numer identyfikacyjny </a:t>
            </a:r>
            <a:r>
              <a:rPr lang="pl-PL" i="1" dirty="0"/>
              <a:t>w trybie przepisów o krajowym systemie ewidencji producentów, ewidencji gospodarstw rolnych oraz ewidencji wniosków o przyznanie płatności</a:t>
            </a:r>
            <a:r>
              <a:rPr lang="pl-PL" dirty="0"/>
              <a:t>. </a:t>
            </a:r>
            <a:endParaRPr lang="pl-PL" b="1" dirty="0">
              <a:solidFill>
                <a:schemeClr val="tx1"/>
              </a:solidFill>
              <a:cs typeface="Calibri" pitchFamily="34" charset="0"/>
            </a:endParaRP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12</a:t>
            </a:fld>
            <a:endParaRPr lang="pl-PL" dirty="0"/>
          </a:p>
        </p:txBody>
      </p:sp>
    </p:spTree>
    <p:extLst>
      <p:ext uri="{BB962C8B-B14F-4D97-AF65-F5344CB8AC3E}">
        <p14:creationId xmlns="" xmlns:p14="http://schemas.microsoft.com/office/powerpoint/2010/main" val="1783216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Warunki kwalifikowalności (2)</a:t>
            </a:r>
          </a:p>
        </p:txBody>
      </p:sp>
      <p:sp>
        <p:nvSpPr>
          <p:cNvPr id="3" name="Symbol zastępczy zawartości 2"/>
          <p:cNvSpPr>
            <a:spLocks noGrp="1"/>
          </p:cNvSpPr>
          <p:nvPr>
            <p:ph idx="1"/>
          </p:nvPr>
        </p:nvSpPr>
        <p:spPr>
          <a:xfrm>
            <a:off x="1097279" y="1845734"/>
            <a:ext cx="10381547" cy="4023360"/>
          </a:xfrm>
        </p:spPr>
        <p:txBody>
          <a:bodyPr>
            <a:noAutofit/>
          </a:bodyPr>
          <a:lstStyle/>
          <a:p>
            <a:r>
              <a:rPr lang="pl-PL" dirty="0"/>
              <a:t>1) koszty kwalifikowalne operacji nie są współfinansowane z innych środków publicznych; </a:t>
            </a:r>
          </a:p>
          <a:p>
            <a:r>
              <a:rPr lang="pl-PL" dirty="0"/>
              <a:t>2) operacja będzie realizowana nie więcej niż w 2 etapach, a wykonanie zakresu rzeczowego zgodnie z ZRF, w tym poniesienie przez beneficjenta kosztów kwalifikowalnych operacji oraz złożenie wniosku o płatność końcową wypłacaną po zrealizowaniu całej operacji, nastąpi w terminie 2 lat od dnia zawarcia umowy, lecz nie później niż do dnia 31 grudnia </a:t>
            </a:r>
            <a:r>
              <a:rPr lang="pl-PL" dirty="0" smtClean="0"/>
              <a:t>2024 </a:t>
            </a:r>
            <a:r>
              <a:rPr lang="pl-PL" dirty="0"/>
              <a:t>r.;</a:t>
            </a:r>
          </a:p>
          <a:p>
            <a:r>
              <a:rPr lang="pl-PL" dirty="0"/>
              <a:t>3) operacja, która obejmuje koszty inwestycyjne, zakłada realizację inwestycji na obszarze wiejskim objętym LSR, chyba że operacja dotyczy inwestycji polegającej na budowie albo przebudowie liniowego obiektu budowlanego, którego odcinek będzie zlokalizowany poza tym </a:t>
            </a:r>
            <a:r>
              <a:rPr lang="pl-PL" dirty="0" smtClean="0"/>
              <a:t>obszarem;</a:t>
            </a: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13</a:t>
            </a:fld>
            <a:endParaRPr lang="pl-PL" dirty="0"/>
          </a:p>
        </p:txBody>
      </p:sp>
    </p:spTree>
    <p:extLst>
      <p:ext uri="{BB962C8B-B14F-4D97-AF65-F5344CB8AC3E}">
        <p14:creationId xmlns="" xmlns:p14="http://schemas.microsoft.com/office/powerpoint/2010/main" val="3629231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Warunki kwalifikowalności (3)</a:t>
            </a:r>
          </a:p>
        </p:txBody>
      </p:sp>
      <p:sp>
        <p:nvSpPr>
          <p:cNvPr id="3" name="Symbol zastępczy zawartości 2"/>
          <p:cNvSpPr>
            <a:spLocks noGrp="1"/>
          </p:cNvSpPr>
          <p:nvPr>
            <p:ph idx="1"/>
          </p:nvPr>
        </p:nvSpPr>
        <p:spPr>
          <a:xfrm>
            <a:off x="1097280" y="1845733"/>
            <a:ext cx="10058400" cy="4359757"/>
          </a:xfrm>
        </p:spPr>
        <p:txBody>
          <a:bodyPr>
            <a:noAutofit/>
          </a:bodyPr>
          <a:lstStyle/>
          <a:p>
            <a:pPr marL="0" indent="0">
              <a:buNone/>
            </a:pPr>
            <a:r>
              <a:rPr lang="pl-PL" dirty="0"/>
              <a:t>4) </a:t>
            </a:r>
            <a:r>
              <a:rPr lang="pl-PL" dirty="0">
                <a:solidFill>
                  <a:schemeClr val="tx1"/>
                </a:solidFill>
              </a:rPr>
              <a:t>inwestycje </a:t>
            </a:r>
            <a:r>
              <a:rPr lang="pl-PL" b="1" dirty="0">
                <a:solidFill>
                  <a:schemeClr val="tx1"/>
                </a:solidFill>
              </a:rPr>
              <a:t>trwale związane z nieruchomością </a:t>
            </a:r>
            <a:r>
              <a:rPr lang="pl-PL" dirty="0">
                <a:solidFill>
                  <a:schemeClr val="tx1"/>
                </a:solidFill>
              </a:rPr>
              <a:t>w ramach operacji będą realizowane na nieruchomości będącej własnością lub współwłasnością podmiotu ubiegającego się o przyznanie pomocy lub podmiot ten posiada prawo do dysponowania nieruchomością na cele określone we wniosku o przyznanie pomocy co najmniej przez okres realizacji operacji oraz okres podlegania zobowiązaniu do zapewnienia trwałości operacji zgodnie z art. 71 ust. 1 rozporządzenia Parlamentu Europejskiego i Rady (UE) nr 1303/2013;</a:t>
            </a:r>
          </a:p>
          <a:p>
            <a:pPr marL="0" indent="0">
              <a:buNone/>
            </a:pPr>
            <a:r>
              <a:rPr lang="pl-PL" dirty="0">
                <a:solidFill>
                  <a:schemeClr val="tx1"/>
                </a:solidFill>
              </a:rPr>
              <a:t>5) operacja jest uzasadniona ekonomicznie i będzie realizowana zgodnie z biznesplanem; </a:t>
            </a:r>
          </a:p>
          <a:p>
            <a:pPr marL="0" indent="0">
              <a:buNone/>
            </a:pPr>
            <a:r>
              <a:rPr lang="pl-PL" dirty="0">
                <a:solidFill>
                  <a:schemeClr val="tx1"/>
                </a:solidFill>
              </a:rPr>
              <a:t>6) minimalna całkowita wartość operacji wynosi nie mniej niż 50 tys. złotych;</a:t>
            </a:r>
          </a:p>
          <a:p>
            <a:pPr marL="0" indent="0">
              <a:buNone/>
            </a:pPr>
            <a:r>
              <a:rPr lang="pl-PL" dirty="0">
                <a:cs typeface="Calibri" pitchFamily="34" charset="0"/>
              </a:rPr>
              <a:t>7) realizacja operacji nie jest możliwa bez udziału środków publicznych.</a:t>
            </a:r>
          </a:p>
          <a:p>
            <a:pPr marL="0" lvl="2" indent="0">
              <a:buSzPct val="100000"/>
              <a:buNone/>
            </a:pPr>
            <a:r>
              <a:rPr lang="pl-PL" dirty="0">
                <a:solidFill>
                  <a:schemeClr val="tx1"/>
                </a:solidFill>
              </a:rPr>
              <a:t>8) została wydana ostateczna decyzja o środowiskowych uwarunkowaniach, jeżeli jej wydanie jest wymagane przepisami odrębnymi </a:t>
            </a:r>
            <a:r>
              <a:rPr lang="pl-PL" i="1" dirty="0">
                <a:solidFill>
                  <a:schemeClr val="tx1"/>
                </a:solidFill>
              </a:rPr>
              <a:t>(</a:t>
            </a:r>
            <a:r>
              <a:rPr lang="pl-PL" i="1" dirty="0">
                <a:solidFill>
                  <a:schemeClr val="tx1"/>
                </a:solidFill>
                <a:cs typeface="Calibri" pitchFamily="34" charset="0"/>
              </a:rPr>
              <a:t>nie dotyczy operacji w zakresie podejmowania działalności gospodarczej).</a:t>
            </a:r>
          </a:p>
          <a:p>
            <a:endParaRPr lang="pl-PL" dirty="0">
              <a:solidFill>
                <a:schemeClr val="tx1"/>
              </a:solidFill>
            </a:endParaRP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14</a:t>
            </a:fld>
            <a:endParaRPr lang="pl-PL" dirty="0"/>
          </a:p>
        </p:txBody>
      </p:sp>
    </p:spTree>
    <p:extLst>
      <p:ext uri="{BB962C8B-B14F-4D97-AF65-F5344CB8AC3E}">
        <p14:creationId xmlns="" xmlns:p14="http://schemas.microsoft.com/office/powerpoint/2010/main" val="122842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spcBef>
                <a:spcPts val="300"/>
              </a:spcBef>
            </a:pPr>
            <a:r>
              <a:rPr lang="pl-PL" dirty="0"/>
              <a:t>Warunki kwalifikowalności (4)</a:t>
            </a:r>
          </a:p>
        </p:txBody>
      </p:sp>
      <p:sp>
        <p:nvSpPr>
          <p:cNvPr id="3" name="Symbol zastępczy zawartości 2"/>
          <p:cNvSpPr>
            <a:spLocks noGrp="1"/>
          </p:cNvSpPr>
          <p:nvPr>
            <p:ph idx="1"/>
          </p:nvPr>
        </p:nvSpPr>
        <p:spPr/>
        <p:txBody>
          <a:bodyPr>
            <a:noAutofit/>
          </a:bodyPr>
          <a:lstStyle/>
          <a:p>
            <a:pPr marL="342900" indent="-342900">
              <a:lnSpc>
                <a:spcPct val="100000"/>
              </a:lnSpc>
              <a:spcBef>
                <a:spcPts val="600"/>
              </a:spcBef>
              <a:spcAft>
                <a:spcPts val="0"/>
              </a:spcAft>
              <a:buFont typeface="Arial" panose="020B0604020202020204" pitchFamily="34" charset="0"/>
              <a:buChar char="•"/>
            </a:pPr>
            <a:r>
              <a:rPr lang="pl-PL" dirty="0"/>
              <a:t>Podmiotowi na rozpoczęcie działalności gospodarczej, pomoc przysługuje raz w okresie realizacji Programu. </a:t>
            </a:r>
          </a:p>
          <a:p>
            <a:pPr marL="342900" indent="-342900">
              <a:lnSpc>
                <a:spcPct val="100000"/>
              </a:lnSpc>
              <a:spcBef>
                <a:spcPts val="600"/>
              </a:spcBef>
              <a:spcAft>
                <a:spcPts val="0"/>
              </a:spcAft>
              <a:buFont typeface="Arial" panose="020B0604020202020204" pitchFamily="34" charset="0"/>
              <a:buChar char="•"/>
            </a:pPr>
            <a:r>
              <a:rPr lang="pl-PL" dirty="0"/>
              <a:t>Podmiotowi, który otrzymał pomoc na rozpoczęcie działalności gospodarczej, pomoc na rozwój tej działalności może być przyznana nie wcześniej niż po upływie 2 lat od dnia przyznania tej pomocy.</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15</a:t>
            </a:fld>
            <a:endParaRPr lang="pl-PL" dirty="0"/>
          </a:p>
        </p:txBody>
      </p:sp>
    </p:spTree>
    <p:extLst>
      <p:ext uri="{BB962C8B-B14F-4D97-AF65-F5344CB8AC3E}">
        <p14:creationId xmlns="" xmlns:p14="http://schemas.microsoft.com/office/powerpoint/2010/main" val="1634097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Warunki kwalifikowalności (5)</a:t>
            </a:r>
          </a:p>
        </p:txBody>
      </p:sp>
      <p:sp>
        <p:nvSpPr>
          <p:cNvPr id="3" name="Symbol zastępczy zawartości 2"/>
          <p:cNvSpPr>
            <a:spLocks noGrp="1"/>
          </p:cNvSpPr>
          <p:nvPr>
            <p:ph idx="1"/>
          </p:nvPr>
        </p:nvSpPr>
        <p:spPr>
          <a:xfrm>
            <a:off x="1097281" y="1845733"/>
            <a:ext cx="10058400" cy="4484045"/>
          </a:xfrm>
        </p:spPr>
        <p:txBody>
          <a:bodyPr>
            <a:noAutofit/>
          </a:bodyPr>
          <a:lstStyle/>
          <a:p>
            <a:pPr marL="0" lvl="0" indent="0">
              <a:buNone/>
            </a:pPr>
            <a:r>
              <a:rPr lang="pl-PL" b="1" dirty="0">
                <a:cs typeface="Calibri" pitchFamily="34" charset="0"/>
              </a:rPr>
              <a:t>Pomoc jest przyznawana</a:t>
            </a:r>
            <a:r>
              <a:rPr lang="pl-PL" dirty="0">
                <a:cs typeface="Calibri" pitchFamily="34" charset="0"/>
              </a:rPr>
              <a:t>, jeżeli podmiot ubiegający się o jej przyznanie: </a:t>
            </a:r>
          </a:p>
          <a:p>
            <a:pPr marL="269875" indent="-269875">
              <a:buFont typeface="Arial" panose="020B0604020202020204" pitchFamily="34" charset="0"/>
              <a:buChar char="•"/>
            </a:pPr>
            <a:r>
              <a:rPr lang="pl-PL" dirty="0">
                <a:cs typeface="Calibri" pitchFamily="34" charset="0"/>
              </a:rPr>
              <a:t>nie podlega ubezpieczeniu społecznemu rolników z mocy ustawy i w pełnym zakresie, chyba że podejmuje działalność  gospodarczą  sklasyfikowaną  w przepisach  rozporządzenia  Rady  Ministrów  z dnia  24 grudnia  2007 r. w sprawie PKD (Dz. U. poz. 1885, z 2009 r. poz. 489 oraz z 2017 r. poz. 2440) jako produkcja artykułów spożywczych lub produkcja napojów, </a:t>
            </a:r>
          </a:p>
          <a:p>
            <a:pPr marL="269875" indent="-269875">
              <a:buFont typeface="Arial" panose="020B0604020202020204" pitchFamily="34" charset="0"/>
              <a:buChar char="•"/>
            </a:pPr>
            <a:r>
              <a:rPr lang="pl-PL" dirty="0">
                <a:cs typeface="Calibri" pitchFamily="34" charset="0"/>
              </a:rPr>
              <a:t>w okresie 3 miesięcy poprzedzających dzień złożenia wniosku o przyznanie tej pomocy nie wykonywał działalności gospodarczej, do której stosuje się przepisy ustawy z dnia 6 marca 2018r. – Prawo przedsiębiorców”;</a:t>
            </a:r>
          </a:p>
          <a:p>
            <a:pPr marL="0" indent="0">
              <a:buNone/>
            </a:pPr>
            <a:r>
              <a:rPr lang="pl-PL" dirty="0"/>
              <a:t>– i nie została mu dotychczas przyznana pomoc na operację w tym zakresie.</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16</a:t>
            </a:fld>
            <a:endParaRPr lang="pl-PL" dirty="0"/>
          </a:p>
        </p:txBody>
      </p:sp>
    </p:spTree>
    <p:extLst>
      <p:ext uri="{BB962C8B-B14F-4D97-AF65-F5344CB8AC3E}">
        <p14:creationId xmlns="" xmlns:p14="http://schemas.microsoft.com/office/powerpoint/2010/main" val="1167134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spcBef>
                <a:spcPts val="300"/>
              </a:spcBef>
            </a:pPr>
            <a:r>
              <a:rPr lang="pl-PL" dirty="0"/>
              <a:t>Warunki kwalifikowalności (6)</a:t>
            </a:r>
          </a:p>
        </p:txBody>
      </p:sp>
      <p:sp>
        <p:nvSpPr>
          <p:cNvPr id="3" name="Symbol zastępczy zawartości 2"/>
          <p:cNvSpPr>
            <a:spLocks noGrp="1"/>
          </p:cNvSpPr>
          <p:nvPr>
            <p:ph idx="1"/>
          </p:nvPr>
        </p:nvSpPr>
        <p:spPr>
          <a:xfrm>
            <a:off x="1132114" y="1824445"/>
            <a:ext cx="10058400" cy="4578927"/>
          </a:xfrm>
        </p:spPr>
        <p:txBody>
          <a:bodyPr>
            <a:noAutofit/>
          </a:bodyPr>
          <a:lstStyle/>
          <a:p>
            <a:pPr marL="0" indent="0">
              <a:lnSpc>
                <a:spcPct val="100000"/>
              </a:lnSpc>
              <a:spcBef>
                <a:spcPts val="600"/>
              </a:spcBef>
              <a:spcAft>
                <a:spcPts val="0"/>
              </a:spcAft>
              <a:buNone/>
            </a:pPr>
            <a:r>
              <a:rPr lang="pl-PL" dirty="0">
                <a:effectLst/>
              </a:rPr>
              <a:t>Operacja zakłada podjęcie we własnym imieniu działalności gospodarczej, do której stosuje się przepisy ustawy z dnia 6 marca 2018 r. – Prawo przedsiębiorców, oraz:</a:t>
            </a:r>
          </a:p>
          <a:p>
            <a:pPr marL="0" indent="0">
              <a:lnSpc>
                <a:spcPct val="100000"/>
              </a:lnSpc>
              <a:spcBef>
                <a:spcPts val="600"/>
              </a:spcBef>
              <a:spcAft>
                <a:spcPts val="0"/>
              </a:spcAft>
              <a:buNone/>
            </a:pPr>
            <a:r>
              <a:rPr lang="pl-PL" dirty="0">
                <a:effectLst/>
              </a:rPr>
              <a:t>a) zgłoszenie podmiotu ubiegającego się o przyznanie pomocy do ubezpieczenia emerytalnego, ubezpieczeń rentowych i ubezpieczenia wypadkowego na podstawie przepisów o systemie ubezpieczeń społecznych z tytułu wykonywania tej działalności lub</a:t>
            </a:r>
          </a:p>
          <a:p>
            <a:pPr marL="0" indent="0">
              <a:lnSpc>
                <a:spcPct val="100000"/>
              </a:lnSpc>
              <a:spcBef>
                <a:spcPts val="600"/>
              </a:spcBef>
              <a:spcAft>
                <a:spcPts val="0"/>
              </a:spcAft>
              <a:buNone/>
            </a:pPr>
            <a:r>
              <a:rPr lang="pl-PL" dirty="0">
                <a:effectLst/>
              </a:rPr>
              <a:t>b) utworzenie co najmniej jednego miejsca pracy w przeliczeniu na pełne etaty średnioroczne, gdy jest to uzasadnione zakresem realizacji operacji, i zatrudnienie osoby, dla której zostanie utworzone to miejsce pracy, na podstawie umowy o pracę;”</a:t>
            </a:r>
          </a:p>
          <a:p>
            <a:pPr marL="0" indent="0">
              <a:buNone/>
            </a:pPr>
            <a:r>
              <a:rPr lang="pl-PL" dirty="0">
                <a:cs typeface="Calibri" pitchFamily="34" charset="0"/>
              </a:rPr>
              <a:t>Podmiotowi ubiegającemu się o jej przyznanie nie mogła dotychczas zostać przyznana pomoc na operację w ramach poddziałania, o którym mowa w art. 3 ust. 1 pkt 6 lit. b i c ustawy z dnia 20 lutego 2015 r. o wspieraniu rozwoju obszarów wiejskich z udziałem środków EFRROW w ramach PROW na lata 2014–2020.</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17</a:t>
            </a:fld>
            <a:endParaRPr lang="pl-PL" dirty="0"/>
          </a:p>
        </p:txBody>
      </p:sp>
    </p:spTree>
    <p:extLst>
      <p:ext uri="{BB962C8B-B14F-4D97-AF65-F5344CB8AC3E}">
        <p14:creationId xmlns="" xmlns:p14="http://schemas.microsoft.com/office/powerpoint/2010/main" val="20856054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Warunki kwalifikowalności (7)</a:t>
            </a:r>
          </a:p>
        </p:txBody>
      </p:sp>
      <p:sp>
        <p:nvSpPr>
          <p:cNvPr id="3" name="Symbol zastępczy zawartości 2"/>
          <p:cNvSpPr>
            <a:spLocks noGrp="1"/>
          </p:cNvSpPr>
          <p:nvPr>
            <p:ph idx="1"/>
          </p:nvPr>
        </p:nvSpPr>
        <p:spPr/>
        <p:txBody>
          <a:bodyPr/>
          <a:lstStyle/>
          <a:p>
            <a:pPr marL="266700" indent="-266700">
              <a:buFont typeface="Arial" panose="020B0604020202020204" pitchFamily="34" charset="0"/>
              <a:buChar char="•"/>
              <a:defRPr/>
            </a:pPr>
            <a:r>
              <a:rPr lang="pl-PL" dirty="0"/>
              <a:t>W przypadku gdy wysokość kosztów kwalifikowalnych w zakresie danego zadania ujętego w zestawieniu rzeczowo-finansowym operacji przekracza wartość rynkową tych kosztów ustaloną w wyniku oceny ich racjonalności, przy ustalaniu wysokości pomocy uwzględnia się wartość rynkową tych kosztów.</a:t>
            </a:r>
          </a:p>
          <a:p>
            <a:pPr marL="266700" indent="-266700">
              <a:buFont typeface="Arial" panose="020B0604020202020204" pitchFamily="34" charset="0"/>
              <a:buChar char="•"/>
            </a:pPr>
            <a:r>
              <a:rPr lang="pl-PL" dirty="0"/>
              <a:t>Do kosztów kwalifikowalnych nie zalicza się kosztów inwestycji polegającej na budowie albo przebudowie liniowych obiektów budowlanych w części dotyczącej realizacji odcinków zlokalizowanych poza obszarem wiejskim objętym LSR.</a:t>
            </a:r>
          </a:p>
          <a:p>
            <a:pPr marL="342900" indent="-342900"/>
            <a:endParaRPr lang="pl-PL" dirty="0"/>
          </a:p>
          <a:p>
            <a:pPr marL="342900" indent="-342900"/>
            <a:endParaRPr lang="pl-PL" dirty="0"/>
          </a:p>
          <a:p>
            <a:endParaRPr lang="pl-PL" dirty="0"/>
          </a:p>
          <a:p>
            <a:endParaRPr lang="pl-PL" dirty="0"/>
          </a:p>
          <a:p>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18</a:t>
            </a:fld>
            <a:endParaRPr lang="pl-PL" dirty="0"/>
          </a:p>
        </p:txBody>
      </p:sp>
    </p:spTree>
    <p:extLst>
      <p:ext uri="{BB962C8B-B14F-4D97-AF65-F5344CB8AC3E}">
        <p14:creationId xmlns="" xmlns:p14="http://schemas.microsoft.com/office/powerpoint/2010/main" val="3349532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Podejmowanie działalności gospodarczej (1)</a:t>
            </a:r>
          </a:p>
        </p:txBody>
      </p:sp>
      <p:sp>
        <p:nvSpPr>
          <p:cNvPr id="3" name="Symbol zastępczy zawartości 2"/>
          <p:cNvSpPr>
            <a:spLocks noGrp="1"/>
          </p:cNvSpPr>
          <p:nvPr>
            <p:ph idx="1"/>
          </p:nvPr>
        </p:nvSpPr>
        <p:spPr>
          <a:xfrm>
            <a:off x="1132792" y="1845733"/>
            <a:ext cx="10058400" cy="4614051"/>
          </a:xfrm>
        </p:spPr>
        <p:txBody>
          <a:bodyPr>
            <a:normAutofit/>
          </a:bodyPr>
          <a:lstStyle/>
          <a:p>
            <a:r>
              <a:rPr lang="pl-PL" dirty="0">
                <a:solidFill>
                  <a:schemeClr val="tx1"/>
                </a:solidFill>
              </a:rPr>
              <a:t>W przypadku operacji w zakresie podejmowania działalności gospodarczej środki finansowe z tytułu pomocy są wypłacane w dwóch transzach, z tym że:</a:t>
            </a:r>
          </a:p>
          <a:p>
            <a:r>
              <a:rPr lang="pl-PL" b="1" dirty="0">
                <a:solidFill>
                  <a:schemeClr val="tx1"/>
                </a:solidFill>
              </a:rPr>
              <a:t>1) pierwsza transza pomocy obejmuje 80% kwoty przyznanej pomocy i jest wypłacana, jeżeli beneficjent</a:t>
            </a:r>
            <a:r>
              <a:rPr lang="pl-PL" dirty="0">
                <a:solidFill>
                  <a:schemeClr val="tx1"/>
                </a:solidFill>
              </a:rPr>
              <a:t>:</a:t>
            </a:r>
          </a:p>
          <a:p>
            <a:r>
              <a:rPr lang="pl-PL" dirty="0">
                <a:solidFill>
                  <a:schemeClr val="tx1"/>
                </a:solidFill>
              </a:rPr>
              <a:t>a) złożył wniosek o wpis działalności gospodarczej, do której stosuje się przepisy ustawy z dnia 6 marca 2018 r. – Prawo przedsiębiorców, która będzie podjęta we własnym imieniu, do Centralnej Ewidencji i Informacji o Działalności Gospodarczej (CEIDG) i dokonano wpisu tej działalności do CEIDG,</a:t>
            </a:r>
          </a:p>
          <a:p>
            <a:r>
              <a:rPr lang="pl-PL" dirty="0">
                <a:solidFill>
                  <a:schemeClr val="tx1"/>
                </a:solidFill>
              </a:rPr>
              <a:t>b) uzyskał pozwolenia, zezwolenia i inne decyzje, w tym ostateczną decyzję środowiskową, których uzyskanie jest wymagane przez odrębne przepisy do realizacji inwestycji objętych operacją;</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19</a:t>
            </a:fld>
            <a:endParaRPr lang="pl-PL" dirty="0"/>
          </a:p>
        </p:txBody>
      </p:sp>
    </p:spTree>
    <p:extLst>
      <p:ext uri="{BB962C8B-B14F-4D97-AF65-F5344CB8AC3E}">
        <p14:creationId xmlns="" xmlns:p14="http://schemas.microsoft.com/office/powerpoint/2010/main" val="4128454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Podstawy prawne </a:t>
            </a:r>
            <a:br>
              <a:rPr lang="pl-PL" dirty="0"/>
            </a:br>
            <a:r>
              <a:rPr lang="pl-PL" dirty="0"/>
              <a:t>– wybrane akty prawne UE</a:t>
            </a:r>
          </a:p>
        </p:txBody>
      </p:sp>
      <p:sp>
        <p:nvSpPr>
          <p:cNvPr id="3" name="Symbol zastępczy zawartości 2"/>
          <p:cNvSpPr>
            <a:spLocks noGrp="1"/>
          </p:cNvSpPr>
          <p:nvPr>
            <p:ph idx="1"/>
          </p:nvPr>
        </p:nvSpPr>
        <p:spPr>
          <a:xfrm>
            <a:off x="1097281" y="1845734"/>
            <a:ext cx="9940833" cy="4023360"/>
          </a:xfrm>
        </p:spPr>
        <p:txBody>
          <a:bodyPr>
            <a:noAutofit/>
          </a:bodyPr>
          <a:lstStyle/>
          <a:p>
            <a:pPr marL="271463" indent="-271463" fontAlgn="base">
              <a:lnSpc>
                <a:spcPct val="100000"/>
              </a:lnSpc>
              <a:spcBef>
                <a:spcPts val="600"/>
              </a:spcBef>
              <a:spcAft>
                <a:spcPts val="0"/>
              </a:spcAft>
              <a:buFont typeface="Arial" panose="020B0604020202020204" pitchFamily="34" charset="0"/>
              <a:buChar char="•"/>
            </a:pPr>
            <a:r>
              <a:rPr lang="pl-PL" dirty="0"/>
              <a:t>rozporządzenie Parlamentu Europejskiego i Rady (UE) nr 1303/2013 z dnia 17 grudnia 2013 r. ustanawiające wspólne przepisy dotyczące EFRR, EFS, FS, EFRROW oraz EFMR oraz ustanawiającego przepisy ogólne dotyczące EFRR, EFS, FS i EFMR oraz uchylające rozporządzenie Rady (WE) nr 1083/2006</a:t>
            </a:r>
          </a:p>
          <a:p>
            <a:pPr marL="271463" indent="-271463" fontAlgn="base">
              <a:lnSpc>
                <a:spcPct val="100000"/>
              </a:lnSpc>
              <a:spcBef>
                <a:spcPts val="600"/>
              </a:spcBef>
              <a:spcAft>
                <a:spcPts val="0"/>
              </a:spcAft>
              <a:buFont typeface="Arial" panose="020B0604020202020204" pitchFamily="34" charset="0"/>
              <a:buChar char="•"/>
            </a:pPr>
            <a:r>
              <a:rPr lang="pl-PL" dirty="0"/>
              <a:t>rozporządzenie Parlamentu Europejskiego i Rady (UE) nr 1305/2013 z dnia 17 grudnia 2013 r. w sprawie wsparcia rozwoju obszarów wiejskich przez EFRROW i uchylające rozporządzenie Rady (WE) nr 1698/2005 rozporządzenie Parlamentu Europejskiego i Rady (UE) nr 1306/2013 z dnia 17 grudnia 2013 r. w sprawie finansowania wspólnej polityki rolnej, zarządzania nią i monitorowania jej oraz uchylające rozporządzenia Rady (EWG) nr 352/78, (WE) nr 165/94, (WE) nr 2799/98, (WE) nr 814/2000, (WE) nr 1290/2005 i (WE) nr 485/2008</a:t>
            </a:r>
          </a:p>
          <a:p>
            <a:pPr marL="271463" indent="-271463" fontAlgn="base">
              <a:lnSpc>
                <a:spcPct val="100000"/>
              </a:lnSpc>
              <a:spcBef>
                <a:spcPts val="600"/>
              </a:spcBef>
              <a:spcAft>
                <a:spcPts val="0"/>
              </a:spcAft>
              <a:buFont typeface="Arial" panose="020B0604020202020204" pitchFamily="34" charset="0"/>
              <a:buChar char="•"/>
            </a:pP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a:t>
            </a:fld>
            <a:endParaRPr lang="pl-PL" dirty="0"/>
          </a:p>
        </p:txBody>
      </p:sp>
    </p:spTree>
    <p:extLst>
      <p:ext uri="{BB962C8B-B14F-4D97-AF65-F5344CB8AC3E}">
        <p14:creationId xmlns="" xmlns:p14="http://schemas.microsoft.com/office/powerpoint/2010/main" val="2746937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Podejmowanie działalności gospodarczej (2)</a:t>
            </a:r>
          </a:p>
        </p:txBody>
      </p:sp>
      <p:sp>
        <p:nvSpPr>
          <p:cNvPr id="3" name="Symbol zastępczy zawartości 2"/>
          <p:cNvSpPr>
            <a:spLocks noGrp="1"/>
          </p:cNvSpPr>
          <p:nvPr>
            <p:ph idx="1"/>
          </p:nvPr>
        </p:nvSpPr>
        <p:spPr>
          <a:xfrm>
            <a:off x="1132791" y="1845733"/>
            <a:ext cx="10467025" cy="4614051"/>
          </a:xfrm>
        </p:spPr>
        <p:txBody>
          <a:bodyPr>
            <a:normAutofit lnSpcReduction="10000"/>
          </a:bodyPr>
          <a:lstStyle/>
          <a:p>
            <a:r>
              <a:rPr lang="pl-PL" b="1" dirty="0">
                <a:solidFill>
                  <a:schemeClr val="tx1"/>
                </a:solidFill>
              </a:rPr>
              <a:t>2) druga transza pomocy obejmuje 20% kwoty przyznanej pomocy i jest wypłacana, jeżeli:</a:t>
            </a:r>
          </a:p>
          <a:p>
            <a:r>
              <a:rPr lang="pl-PL" dirty="0">
                <a:solidFill>
                  <a:schemeClr val="tx1"/>
                </a:solidFill>
              </a:rPr>
              <a:t>a) operacja została zrealizowana zgodnie z biznesplanem,</a:t>
            </a:r>
          </a:p>
          <a:p>
            <a:r>
              <a:rPr lang="pl-PL" dirty="0">
                <a:solidFill>
                  <a:schemeClr val="tx1"/>
                </a:solidFill>
              </a:rPr>
              <a:t>b) beneficjent podjął we własnym imieniu działalność gospodarczą, oraz:</a:t>
            </a:r>
          </a:p>
          <a:p>
            <a:r>
              <a:rPr lang="pl-PL" dirty="0">
                <a:solidFill>
                  <a:schemeClr val="tx1"/>
                </a:solidFill>
              </a:rPr>
              <a:t>– zgłosił się do ubezpieczenia emerytalnego, ubezpieczeń rentowych i ubezpieczenia wypadkowego na podstawie przepisów o systemie ubezpieczeń społecznych z tytułu wykonywania tej działalności również w przypadku, gdy korzystał z uprawnienia, o którym mowa w art. 18 ust. 1 ustawy z dnia 6 marca 2018 r. – Prawo przedsiębiorców, lub – w przypadku zbiegu tytułu do ubezpieczeń społecznych z powodu objęcia beneficjenta obowiązkowymi ubezpieczeniami społecznymi z tytułu zasiłku macierzyńskiego – zgłosił się do ubezpieczenia zdrowotnego z tytułu wykonywania tej działalności, lub</a:t>
            </a:r>
          </a:p>
          <a:p>
            <a:r>
              <a:rPr lang="pl-PL" dirty="0">
                <a:solidFill>
                  <a:schemeClr val="tx1"/>
                </a:solidFill>
              </a:rPr>
              <a:t>– utworzył co najmniej jedno miejsce pracy w przeliczeniu na pełne etaty średnioroczne i zatrudnił osobę, dla której zostało utworzone to miejsce pracy, na podstawie umowy o pracę lub zgłosił się do ubezpieczenia emerytalnego, ubezpieczeń rentowych i ubezpieczenia wypadkowego na podstawie przepisów o systemie ubezpieczeń społecznych z tytułu wykonywania tej działalności i podlega tym ubezpieczeniom.”</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20</a:t>
            </a:fld>
            <a:endParaRPr lang="pl-PL" dirty="0"/>
          </a:p>
        </p:txBody>
      </p:sp>
    </p:spTree>
    <p:extLst>
      <p:ext uri="{BB962C8B-B14F-4D97-AF65-F5344CB8AC3E}">
        <p14:creationId xmlns="" xmlns:p14="http://schemas.microsoft.com/office/powerpoint/2010/main" val="4170561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Podejmowanie działalności gospodarczej (3)</a:t>
            </a:r>
          </a:p>
        </p:txBody>
      </p:sp>
      <p:sp>
        <p:nvSpPr>
          <p:cNvPr id="3" name="Symbol zastępczy zawartości 2"/>
          <p:cNvSpPr>
            <a:spLocks noGrp="1"/>
          </p:cNvSpPr>
          <p:nvPr>
            <p:ph idx="1"/>
          </p:nvPr>
        </p:nvSpPr>
        <p:spPr>
          <a:xfrm>
            <a:off x="1132792" y="1845733"/>
            <a:ext cx="10058400" cy="4614051"/>
          </a:xfrm>
        </p:spPr>
        <p:txBody>
          <a:bodyPr>
            <a:normAutofit/>
          </a:bodyPr>
          <a:lstStyle/>
          <a:p>
            <a:r>
              <a:rPr lang="pl-PL" dirty="0">
                <a:solidFill>
                  <a:schemeClr val="tx1"/>
                </a:solidFill>
              </a:rPr>
              <a:t>Wniosek o płatność pierwszej transzy pomocy beneficjent składa w maksymalnym terminie 3 miesięcy od dnia zawarcia umowy, a wniosek o płatność drugiej transzy – po spełnieniu warunków wypłaty drugiej transzy, w terminie określonym w umowie, nie później jednak niż po upływie 2 lat od dnia zawarcia umowy i nie później niż w dniu 31 grudnia </a:t>
            </a:r>
            <a:r>
              <a:rPr lang="pl-PL" dirty="0" smtClean="0">
                <a:solidFill>
                  <a:schemeClr val="tx1"/>
                </a:solidFill>
              </a:rPr>
              <a:t>2024 </a:t>
            </a:r>
            <a:r>
              <a:rPr lang="pl-PL" dirty="0">
                <a:solidFill>
                  <a:schemeClr val="tx1"/>
                </a:solidFill>
              </a:rPr>
              <a:t>r.</a:t>
            </a:r>
          </a:p>
          <a:p>
            <a:endParaRPr lang="pl-PL" dirty="0">
              <a:solidFill>
                <a:schemeClr val="tx1"/>
              </a:solidFill>
            </a:endParaRPr>
          </a:p>
          <a:p>
            <a:endParaRPr lang="pl-PL" dirty="0">
              <a:solidFill>
                <a:schemeClr val="tx1"/>
              </a:solidFill>
            </a:endParaRP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21</a:t>
            </a:fld>
            <a:endParaRPr lang="pl-PL" dirty="0"/>
          </a:p>
        </p:txBody>
      </p:sp>
    </p:spTree>
    <p:extLst>
      <p:ext uri="{BB962C8B-B14F-4D97-AF65-F5344CB8AC3E}">
        <p14:creationId xmlns="" xmlns:p14="http://schemas.microsoft.com/office/powerpoint/2010/main" val="3302417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Wybrane zobowiązania umowne </a:t>
            </a:r>
            <a:r>
              <a:rPr lang="pl-PL" dirty="0">
                <a:solidFill>
                  <a:schemeClr val="tx1"/>
                </a:solidFill>
              </a:rPr>
              <a:t>zakresie podejmowania działalności gospodarczej </a:t>
            </a:r>
            <a:r>
              <a:rPr lang="pl-PL" dirty="0"/>
              <a:t>(1)</a:t>
            </a:r>
          </a:p>
        </p:txBody>
      </p:sp>
      <p:sp>
        <p:nvSpPr>
          <p:cNvPr id="3" name="Symbol zastępczy zawartości 2"/>
          <p:cNvSpPr>
            <a:spLocks noGrp="1"/>
          </p:cNvSpPr>
          <p:nvPr>
            <p:ph idx="1"/>
          </p:nvPr>
        </p:nvSpPr>
        <p:spPr>
          <a:xfrm>
            <a:off x="1175658" y="1845733"/>
            <a:ext cx="10180320" cy="4466289"/>
          </a:xfrm>
        </p:spPr>
        <p:txBody>
          <a:bodyPr>
            <a:noAutofit/>
          </a:bodyPr>
          <a:lstStyle/>
          <a:p>
            <a:r>
              <a:rPr lang="pl-PL" sz="1900" dirty="0">
                <a:solidFill>
                  <a:schemeClr val="tx1"/>
                </a:solidFill>
              </a:rPr>
              <a:t>W przypadku operacji w zakresie podejmowania działalności gospodarczej nie stosuje się przepisów dotyczących zapewnienia trwałości operacji oraz konkurencyjnego wyboru wykonawców, a umowa zawiera ponadto zobowiązania beneficjenta do:</a:t>
            </a:r>
          </a:p>
          <a:p>
            <a:r>
              <a:rPr lang="pl-PL" sz="1900" dirty="0">
                <a:solidFill>
                  <a:schemeClr val="tx1"/>
                </a:solidFill>
              </a:rPr>
              <a:t>1) podjęcia we własnym imieniu działalności gospodarczej, do której stosuje się przepisy ustawy z dnia</a:t>
            </a:r>
          </a:p>
          <a:p>
            <a:r>
              <a:rPr lang="pl-PL" sz="1900" dirty="0">
                <a:solidFill>
                  <a:schemeClr val="tx1"/>
                </a:solidFill>
              </a:rPr>
              <a:t>6 marca 2018 r. – Prawo przedsiębiorców, i jej wykonywania, oraz:</a:t>
            </a:r>
          </a:p>
          <a:p>
            <a:r>
              <a:rPr lang="pl-PL" sz="1900" dirty="0">
                <a:solidFill>
                  <a:schemeClr val="tx1"/>
                </a:solidFill>
              </a:rPr>
              <a:t>a) zgłoszenia beneficjenta do ubezpieczenia emerytalnego, ubezpieczeń rentowych i ubezpieczenia</a:t>
            </a:r>
          </a:p>
          <a:p>
            <a:r>
              <a:rPr lang="pl-PL" sz="1900" dirty="0">
                <a:solidFill>
                  <a:schemeClr val="tx1"/>
                </a:solidFill>
              </a:rPr>
              <a:t>wypadkowego na podstawie przepisów o systemie ubezpieczeń społecznych z tytułu wykonywania</a:t>
            </a:r>
          </a:p>
          <a:p>
            <a:r>
              <a:rPr lang="pl-PL" sz="1900" dirty="0">
                <a:solidFill>
                  <a:schemeClr val="tx1"/>
                </a:solidFill>
              </a:rPr>
              <a:t>tej działalności i podlegania tym ubezpieczeniom lub</a:t>
            </a:r>
          </a:p>
          <a:p>
            <a:r>
              <a:rPr lang="pl-PL" sz="1900" dirty="0">
                <a:solidFill>
                  <a:schemeClr val="tx1"/>
                </a:solidFill>
              </a:rPr>
              <a:t>b) utworzenia co najmniej jednego miejsca pracy w przeliczeniu na pełne etaty średnioroczne, gdy jest</a:t>
            </a:r>
          </a:p>
          <a:p>
            <a:r>
              <a:rPr lang="pl-PL" sz="1900" dirty="0">
                <a:solidFill>
                  <a:schemeClr val="tx1"/>
                </a:solidFill>
              </a:rPr>
              <a:t>to uzasadnione zakresem realizacji operacji, i zatrudnienia osoby, dla której zostanie utworzone to</a:t>
            </a:r>
          </a:p>
          <a:p>
            <a:r>
              <a:rPr lang="pl-PL" sz="1900" dirty="0">
                <a:solidFill>
                  <a:schemeClr val="tx1"/>
                </a:solidFill>
              </a:rPr>
              <a:t>miejsce pracy, na podstawie umowy o pracę, a także utrzymania tego miejsca pracy w przeliczeniu</a:t>
            </a:r>
          </a:p>
          <a:p>
            <a:r>
              <a:rPr lang="pl-PL" sz="1900" dirty="0">
                <a:solidFill>
                  <a:schemeClr val="tx1"/>
                </a:solidFill>
              </a:rPr>
              <a:t>na pełne etaty średnioroczne;”</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22</a:t>
            </a:fld>
            <a:endParaRPr lang="pl-PL" dirty="0"/>
          </a:p>
        </p:txBody>
      </p:sp>
    </p:spTree>
    <p:extLst>
      <p:ext uri="{BB962C8B-B14F-4D97-AF65-F5344CB8AC3E}">
        <p14:creationId xmlns="" xmlns:p14="http://schemas.microsoft.com/office/powerpoint/2010/main" val="15583820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17CB836-2779-47B8-9BC3-22EE4D9A2078}"/>
              </a:ext>
            </a:extLst>
          </p:cNvPr>
          <p:cNvSpPr>
            <a:spLocks noGrp="1"/>
          </p:cNvSpPr>
          <p:nvPr>
            <p:ph type="title"/>
          </p:nvPr>
        </p:nvSpPr>
        <p:spPr/>
        <p:txBody>
          <a:bodyPr>
            <a:normAutofit fontScale="90000"/>
          </a:bodyPr>
          <a:lstStyle/>
          <a:p>
            <a:r>
              <a:rPr lang="pl-PL" dirty="0"/>
              <a:t>Wybrane zobowiązania umowne </a:t>
            </a:r>
            <a:r>
              <a:rPr lang="pl-PL" dirty="0">
                <a:solidFill>
                  <a:schemeClr val="tx1"/>
                </a:solidFill>
              </a:rPr>
              <a:t>zakresie podejmowania działalności gospodarczej </a:t>
            </a:r>
            <a:r>
              <a:rPr lang="pl-PL" dirty="0"/>
              <a:t>(2)</a:t>
            </a:r>
          </a:p>
        </p:txBody>
      </p:sp>
      <p:sp>
        <p:nvSpPr>
          <p:cNvPr id="3" name="Symbol zastępczy zawartości 2">
            <a:extLst>
              <a:ext uri="{FF2B5EF4-FFF2-40B4-BE49-F238E27FC236}">
                <a16:creationId xmlns="" xmlns:a16="http://schemas.microsoft.com/office/drawing/2014/main" id="{B6852C9F-0A03-4549-8020-1E65A76BA50D}"/>
              </a:ext>
            </a:extLst>
          </p:cNvPr>
          <p:cNvSpPr>
            <a:spLocks noGrp="1"/>
          </p:cNvSpPr>
          <p:nvPr>
            <p:ph idx="1"/>
          </p:nvPr>
        </p:nvSpPr>
        <p:spPr>
          <a:xfrm>
            <a:off x="1097280" y="1845733"/>
            <a:ext cx="10058400" cy="4581193"/>
          </a:xfrm>
        </p:spPr>
        <p:txBody>
          <a:bodyPr>
            <a:normAutofit lnSpcReduction="10000"/>
          </a:bodyPr>
          <a:lstStyle/>
          <a:p>
            <a:r>
              <a:rPr lang="pl-PL" dirty="0"/>
              <a:t>Beneficjent realizuje zobowiązanie podjęcia we własnym imieniu działalności gospodarczej, do której stosuje się przepisy ustawy z dnia 6 marca 2018 r. – Prawo przedsiębiorców, i jej wykonywania, w zakresie: </a:t>
            </a:r>
          </a:p>
          <a:p>
            <a:r>
              <a:rPr lang="pl-PL" dirty="0"/>
              <a:t>1) wykonywania działalności gospodarczej, </a:t>
            </a:r>
          </a:p>
          <a:p>
            <a:r>
              <a:rPr lang="pl-PL" dirty="0"/>
              <a:t>2) podlegania ubezpieczeniom, </a:t>
            </a:r>
          </a:p>
          <a:p>
            <a:r>
              <a:rPr lang="pl-PL" dirty="0"/>
              <a:t>3) utrzymania miejsca pracy </a:t>
            </a:r>
          </a:p>
          <a:p>
            <a:r>
              <a:rPr lang="pl-PL" dirty="0"/>
              <a:t>– przez łącznie co najmniej 2 lata w okresie od dnia zawarcia umowy do dnia, w którym upływają 2 lata od dnia wypłaty płatności końcowej. </a:t>
            </a:r>
          </a:p>
          <a:p>
            <a:r>
              <a:rPr lang="pl-PL" dirty="0"/>
              <a:t>Zobowiązanie w zakresie podlegania ubezpieczeniom uznaje się również za realizowane, jeżeli </a:t>
            </a:r>
            <a:br>
              <a:rPr lang="pl-PL" dirty="0"/>
            </a:br>
            <a:r>
              <a:rPr lang="pl-PL" dirty="0"/>
              <a:t>w przypadku zbiegu tytułu do ubezpieczeń społecznych z powodu objęcia beneficjenta obowiązkowymi ubezpieczeniami społecznymi z tytułu zasiłku macierzyńskiego – beneficjent podlega obowiązkowo tylko ubezpieczeniu zdrowotnemu z tytułu wykonywania działalności gospodarczej, do której stosuje się przepisy ustawy z dnia 6 marca 2018 r. – Prawo przedsiębiorców.</a:t>
            </a:r>
          </a:p>
        </p:txBody>
      </p:sp>
      <p:sp>
        <p:nvSpPr>
          <p:cNvPr id="4" name="Symbol zastępczy numeru slajdu 3">
            <a:extLst>
              <a:ext uri="{FF2B5EF4-FFF2-40B4-BE49-F238E27FC236}">
                <a16:creationId xmlns="" xmlns:a16="http://schemas.microsoft.com/office/drawing/2014/main" id="{DFD885F4-1B64-4EDC-839A-29C99F8B72D3}"/>
              </a:ext>
            </a:extLst>
          </p:cNvPr>
          <p:cNvSpPr>
            <a:spLocks noGrp="1"/>
          </p:cNvSpPr>
          <p:nvPr>
            <p:ph type="sldNum" sz="quarter" idx="12"/>
          </p:nvPr>
        </p:nvSpPr>
        <p:spPr/>
        <p:txBody>
          <a:bodyPr/>
          <a:lstStyle/>
          <a:p>
            <a:fld id="{7E9749B3-4E2E-4AA7-A805-B156323C2718}" type="slidenum">
              <a:rPr lang="pl-PL" smtClean="0"/>
              <a:pPr/>
              <a:t>23</a:t>
            </a:fld>
            <a:endParaRPr lang="pl-PL" dirty="0"/>
          </a:p>
        </p:txBody>
      </p:sp>
    </p:spTree>
    <p:extLst>
      <p:ext uri="{BB962C8B-B14F-4D97-AF65-F5344CB8AC3E}">
        <p14:creationId xmlns="" xmlns:p14="http://schemas.microsoft.com/office/powerpoint/2010/main" val="35049123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 xmlns:a16="http://schemas.microsoft.com/office/drawing/2014/main" id="{A17CB836-2779-47B8-9BC3-22EE4D9A2078}"/>
              </a:ext>
            </a:extLst>
          </p:cNvPr>
          <p:cNvSpPr>
            <a:spLocks noGrp="1"/>
          </p:cNvSpPr>
          <p:nvPr>
            <p:ph type="title"/>
          </p:nvPr>
        </p:nvSpPr>
        <p:spPr/>
        <p:txBody>
          <a:bodyPr>
            <a:normAutofit fontScale="90000"/>
          </a:bodyPr>
          <a:lstStyle/>
          <a:p>
            <a:r>
              <a:rPr lang="pl-PL" dirty="0"/>
              <a:t>Wybrane zobowiązania umowne </a:t>
            </a:r>
            <a:r>
              <a:rPr lang="pl-PL" dirty="0">
                <a:solidFill>
                  <a:schemeClr val="tx1"/>
                </a:solidFill>
              </a:rPr>
              <a:t>zakresie podejmowania działalności gospodarczej </a:t>
            </a:r>
            <a:r>
              <a:rPr lang="pl-PL" dirty="0"/>
              <a:t>(3)</a:t>
            </a:r>
          </a:p>
        </p:txBody>
      </p:sp>
      <p:sp>
        <p:nvSpPr>
          <p:cNvPr id="3" name="Symbol zastępczy zawartości 2">
            <a:extLst>
              <a:ext uri="{FF2B5EF4-FFF2-40B4-BE49-F238E27FC236}">
                <a16:creationId xmlns="" xmlns:a16="http://schemas.microsoft.com/office/drawing/2014/main" id="{B6852C9F-0A03-4549-8020-1E65A76BA50D}"/>
              </a:ext>
            </a:extLst>
          </p:cNvPr>
          <p:cNvSpPr>
            <a:spLocks noGrp="1"/>
          </p:cNvSpPr>
          <p:nvPr>
            <p:ph idx="1"/>
          </p:nvPr>
        </p:nvSpPr>
        <p:spPr>
          <a:xfrm>
            <a:off x="1097280" y="1845733"/>
            <a:ext cx="10058400" cy="4581193"/>
          </a:xfrm>
        </p:spPr>
        <p:txBody>
          <a:bodyPr>
            <a:normAutofit/>
          </a:bodyPr>
          <a:lstStyle/>
          <a:p>
            <a:r>
              <a:rPr lang="pl-PL" dirty="0"/>
              <a:t>Zobowiązanie w zakresie utrzymania miejsca pracy w przeliczeniu na pełne etaty średnioroczne, uznaje się również za realizowane, jeżeli beneficjent zgłosił się do ubezpieczenia emerytalnego, ubezpieczeń rentowych i ubezpieczenia wypadkowego na podstawie przepisów o systemie ubezpieczeń społecznych z tytułu wykonywania tej działalności i podlega tym ubezpieczeniom.</a:t>
            </a:r>
          </a:p>
        </p:txBody>
      </p:sp>
      <p:sp>
        <p:nvSpPr>
          <p:cNvPr id="4" name="Symbol zastępczy numeru slajdu 3">
            <a:extLst>
              <a:ext uri="{FF2B5EF4-FFF2-40B4-BE49-F238E27FC236}">
                <a16:creationId xmlns="" xmlns:a16="http://schemas.microsoft.com/office/drawing/2014/main" id="{DFD885F4-1B64-4EDC-839A-29C99F8B72D3}"/>
              </a:ext>
            </a:extLst>
          </p:cNvPr>
          <p:cNvSpPr>
            <a:spLocks noGrp="1"/>
          </p:cNvSpPr>
          <p:nvPr>
            <p:ph type="sldNum" sz="quarter" idx="12"/>
          </p:nvPr>
        </p:nvSpPr>
        <p:spPr/>
        <p:txBody>
          <a:bodyPr/>
          <a:lstStyle/>
          <a:p>
            <a:fld id="{7E9749B3-4E2E-4AA7-A805-B156323C2718}" type="slidenum">
              <a:rPr lang="pl-PL" smtClean="0"/>
              <a:pPr/>
              <a:t>24</a:t>
            </a:fld>
            <a:endParaRPr lang="pl-PL" dirty="0"/>
          </a:p>
        </p:txBody>
      </p:sp>
    </p:spTree>
    <p:extLst>
      <p:ext uri="{BB962C8B-B14F-4D97-AF65-F5344CB8AC3E}">
        <p14:creationId xmlns="" xmlns:p14="http://schemas.microsoft.com/office/powerpoint/2010/main" val="3356500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Podejmowanie działalności gospodarczej – koszty </a:t>
            </a:r>
          </a:p>
        </p:txBody>
      </p:sp>
      <p:sp>
        <p:nvSpPr>
          <p:cNvPr id="3" name="Symbol zastępczy zawartości 2"/>
          <p:cNvSpPr>
            <a:spLocks noGrp="1"/>
          </p:cNvSpPr>
          <p:nvPr>
            <p:ph idx="1"/>
          </p:nvPr>
        </p:nvSpPr>
        <p:spPr/>
        <p:txBody>
          <a:bodyPr/>
          <a:lstStyle/>
          <a:p>
            <a:r>
              <a:rPr lang="pl-PL" dirty="0">
                <a:solidFill>
                  <a:schemeClr val="tx1"/>
                </a:solidFill>
              </a:rPr>
              <a:t>Planowane do poniesienia w ramach operacji koszty:</a:t>
            </a:r>
          </a:p>
          <a:p>
            <a:r>
              <a:rPr lang="pl-PL" dirty="0">
                <a:solidFill>
                  <a:schemeClr val="tx1"/>
                </a:solidFill>
              </a:rPr>
              <a:t>- mieszczą się w zakresie kosztów, o których mowa w § 17 ust. 1 rozporządzenia, </a:t>
            </a:r>
          </a:p>
          <a:p>
            <a:r>
              <a:rPr lang="pl-PL" dirty="0">
                <a:solidFill>
                  <a:schemeClr val="tx1"/>
                </a:solidFill>
              </a:rPr>
              <a:t>- nie są kosztami inwestycji polegającej na budowie albo przebudowie liniowych obiektów budowlanych w części dotyczącej realizacji odcinków zlokalizowanych poza obszarem wiejskim objętym LSR.</a:t>
            </a:r>
          </a:p>
          <a:p>
            <a:r>
              <a:rPr lang="pl-PL" dirty="0">
                <a:solidFill>
                  <a:schemeClr val="tx1"/>
                </a:solidFill>
              </a:rPr>
              <a:t>Biznesplan, jest racjonalny i uzasadniony zakresem operacji, a w szczególności, jeżeli suma kosztów planowanych do poniesienia w ramach tej operacji, ustalona z uwzględnieniem wartości rynkowej tych kosztów, jest nie niższa niż 70% kwoty, jaką można przyznać na tę operację.</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25</a:t>
            </a:fld>
            <a:endParaRPr lang="pl-PL" dirty="0"/>
          </a:p>
        </p:txBody>
      </p:sp>
    </p:spTree>
    <p:extLst>
      <p:ext uri="{BB962C8B-B14F-4D97-AF65-F5344CB8AC3E}">
        <p14:creationId xmlns="" xmlns:p14="http://schemas.microsoft.com/office/powerpoint/2010/main" val="18084688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a:xfrm>
            <a:off x="1102791" y="868339"/>
            <a:ext cx="10079559" cy="576064"/>
          </a:xfrm>
        </p:spPr>
        <p:txBody>
          <a:bodyPr>
            <a:noAutofit/>
          </a:bodyPr>
          <a:lstStyle/>
          <a:p>
            <a:pPr>
              <a:spcBef>
                <a:spcPts val="300"/>
              </a:spcBef>
            </a:pPr>
            <a:r>
              <a:rPr lang="pl-PL" altLang="pl-PL" dirty="0"/>
              <a:t>Koszty kwalifikowalne (1)</a:t>
            </a:r>
          </a:p>
        </p:txBody>
      </p:sp>
      <p:sp>
        <p:nvSpPr>
          <p:cNvPr id="3" name="Symbol zastępczy zawartości 2"/>
          <p:cNvSpPr>
            <a:spLocks noGrp="1"/>
          </p:cNvSpPr>
          <p:nvPr>
            <p:ph idx="1"/>
          </p:nvPr>
        </p:nvSpPr>
        <p:spPr>
          <a:xfrm>
            <a:off x="1102791" y="1805365"/>
            <a:ext cx="10171850" cy="4533291"/>
          </a:xfrm>
        </p:spPr>
        <p:txBody>
          <a:bodyPr>
            <a:noAutofit/>
          </a:bodyPr>
          <a:lstStyle/>
          <a:p>
            <a:pPr marL="0" indent="0" algn="l">
              <a:lnSpc>
                <a:spcPct val="100000"/>
              </a:lnSpc>
              <a:spcBef>
                <a:spcPts val="600"/>
              </a:spcBef>
              <a:spcAft>
                <a:spcPts val="0"/>
              </a:spcAft>
              <a:buNone/>
              <a:defRPr/>
            </a:pPr>
            <a:r>
              <a:rPr lang="pl-PL" u="sng" dirty="0"/>
              <a:t>Koszty które są uzasadnione zakresem operacji, niezbędne do osiągnięcia jej celu oraz racjonalne i obejmują koszty:</a:t>
            </a:r>
          </a:p>
          <a:p>
            <a:pPr marL="266700" indent="-266700">
              <a:lnSpc>
                <a:spcPct val="100000"/>
              </a:lnSpc>
              <a:spcBef>
                <a:spcPts val="600"/>
              </a:spcBef>
              <a:spcAft>
                <a:spcPts val="0"/>
              </a:spcAft>
              <a:buFont typeface="+mj-lt"/>
              <a:buAutoNum type="arabicParenR"/>
              <a:defRPr/>
            </a:pPr>
            <a:r>
              <a:rPr lang="pl-PL" b="0" dirty="0"/>
              <a:t>ogólne, o których mowa w art. 45 ust. 2 lit. c rozporządzenia nr 1305/2013</a:t>
            </a:r>
            <a:r>
              <a:rPr lang="pl-PL" i="1" dirty="0"/>
              <a:t>, </a:t>
            </a:r>
            <a:r>
              <a:rPr lang="pl-PL" dirty="0"/>
              <a:t>takie jak: </a:t>
            </a:r>
          </a:p>
          <a:p>
            <a:pPr marL="292608" lvl="1" indent="0">
              <a:buNone/>
              <a:defRPr/>
            </a:pPr>
            <a:r>
              <a:rPr lang="pl-PL" dirty="0"/>
              <a:t>- honoraria architektów, inżynierów, opłaty za konsultacje, opłaty za doradztwo w zakresie zrównoważenia środowiskowego i gospodarczego, w tym studia wykonalności; </a:t>
            </a:r>
            <a:endParaRPr lang="pl-PL" sz="5400" i="1" dirty="0"/>
          </a:p>
          <a:p>
            <a:pPr marL="266700" indent="-266700">
              <a:lnSpc>
                <a:spcPct val="100000"/>
              </a:lnSpc>
              <a:spcBef>
                <a:spcPts val="600"/>
              </a:spcBef>
              <a:spcAft>
                <a:spcPts val="0"/>
              </a:spcAft>
              <a:buFont typeface="+mj-lt"/>
              <a:buAutoNum type="arabicParenR"/>
              <a:defRPr/>
            </a:pPr>
            <a:r>
              <a:rPr lang="pl-PL" b="0" dirty="0"/>
              <a:t>zakupu robót budowlanych lub usług,</a:t>
            </a:r>
          </a:p>
          <a:p>
            <a:pPr marL="266700" indent="-266700">
              <a:lnSpc>
                <a:spcPct val="100000"/>
              </a:lnSpc>
              <a:spcBef>
                <a:spcPts val="600"/>
              </a:spcBef>
              <a:spcAft>
                <a:spcPts val="0"/>
              </a:spcAft>
              <a:buFont typeface="+mj-lt"/>
              <a:buAutoNum type="arabicParenR"/>
              <a:defRPr/>
            </a:pPr>
            <a:r>
              <a:rPr lang="pl-PL" b="0" dirty="0"/>
              <a:t>zakupu lub rozwoju oprogramowania komputerowego oraz zakupu patentów, licencji lub wynagrodzeń za przeniesienie autorskich praw majątkowych lub znaków towarowych,</a:t>
            </a:r>
          </a:p>
          <a:p>
            <a:pPr marL="266700" indent="-266700">
              <a:lnSpc>
                <a:spcPct val="100000"/>
              </a:lnSpc>
              <a:spcBef>
                <a:spcPts val="600"/>
              </a:spcBef>
              <a:spcAft>
                <a:spcPts val="0"/>
              </a:spcAft>
              <a:buFont typeface="+mj-lt"/>
              <a:buAutoNum type="arabicParenR" startAt="4"/>
              <a:defRPr/>
            </a:pPr>
            <a:r>
              <a:rPr lang="pl-PL" b="0" dirty="0"/>
              <a:t>najmu lub dzierżawy maszyn, wyposażenia lub nieruchomości,</a:t>
            </a:r>
          </a:p>
          <a:p>
            <a:pPr marL="266700" indent="-266700">
              <a:lnSpc>
                <a:spcPct val="100000"/>
              </a:lnSpc>
              <a:spcBef>
                <a:spcPts val="600"/>
              </a:spcBef>
              <a:spcAft>
                <a:spcPts val="0"/>
              </a:spcAft>
              <a:buFont typeface="+mj-lt"/>
              <a:buAutoNum type="arabicParenR" startAt="4"/>
              <a:defRPr/>
            </a:pPr>
            <a:r>
              <a:rPr lang="pl-PL" dirty="0">
                <a:solidFill>
                  <a:schemeClr val="tx1"/>
                </a:solidFill>
              </a:rPr>
              <a:t>zakupu</a:t>
            </a:r>
            <a:r>
              <a:rPr lang="pl-PL" b="0" dirty="0">
                <a:solidFill>
                  <a:schemeClr val="tx1"/>
                </a:solidFill>
              </a:rPr>
              <a:t> nowych maszyn lub wyposażenia, a w przypadku operacji w zakresie </a:t>
            </a:r>
            <a:r>
              <a:rPr lang="pl-PL" dirty="0">
                <a:solidFill>
                  <a:schemeClr val="tx1"/>
                </a:solidFill>
              </a:rPr>
              <a:t>zachowania dziedzictwa lokalnego </a:t>
            </a:r>
            <a:r>
              <a:rPr lang="pl-PL" b="0" dirty="0">
                <a:solidFill>
                  <a:schemeClr val="tx1"/>
                </a:solidFill>
              </a:rPr>
              <a:t>– również używanych maszyn lub wyposażenia, stanowiących eksponaty,</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26</a:t>
            </a:fld>
            <a:endParaRPr lang="pl-PL" dirty="0"/>
          </a:p>
        </p:txBody>
      </p:sp>
    </p:spTree>
    <p:extLst>
      <p:ext uri="{BB962C8B-B14F-4D97-AF65-F5344CB8AC3E}">
        <p14:creationId xmlns="" xmlns:p14="http://schemas.microsoft.com/office/powerpoint/2010/main" val="836388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a:xfrm>
            <a:off x="1102791" y="868339"/>
            <a:ext cx="10079559" cy="576064"/>
          </a:xfrm>
        </p:spPr>
        <p:txBody>
          <a:bodyPr>
            <a:noAutofit/>
          </a:bodyPr>
          <a:lstStyle/>
          <a:p>
            <a:pPr>
              <a:spcBef>
                <a:spcPts val="300"/>
              </a:spcBef>
            </a:pPr>
            <a:r>
              <a:rPr lang="pl-PL" altLang="pl-PL" dirty="0"/>
              <a:t>Koszty kwalifikowalne (2)</a:t>
            </a:r>
          </a:p>
        </p:txBody>
      </p:sp>
      <p:sp>
        <p:nvSpPr>
          <p:cNvPr id="3" name="Symbol zastępczy zawartości 2"/>
          <p:cNvSpPr>
            <a:spLocks noGrp="1"/>
          </p:cNvSpPr>
          <p:nvPr>
            <p:ph idx="1"/>
          </p:nvPr>
        </p:nvSpPr>
        <p:spPr>
          <a:xfrm>
            <a:off x="1102791" y="1805365"/>
            <a:ext cx="10171850" cy="4533291"/>
          </a:xfrm>
        </p:spPr>
        <p:txBody>
          <a:bodyPr>
            <a:noAutofit/>
          </a:bodyPr>
          <a:lstStyle/>
          <a:p>
            <a:pPr marL="266700" indent="-266700">
              <a:buFont typeface="+mj-lt"/>
              <a:buAutoNum type="arabicParenR" startAt="4"/>
              <a:defRPr/>
            </a:pPr>
            <a:r>
              <a:rPr lang="pl-PL" dirty="0">
                <a:solidFill>
                  <a:schemeClr val="tx1"/>
                </a:solidFill>
              </a:rPr>
              <a:t>zakupu nowych środków transportu, z wyłączeniem zakupu samochodów osobowych przeznaczonych do przewozu mniej niż 8 osób łącznie z kierowcą,</a:t>
            </a:r>
          </a:p>
          <a:p>
            <a:pPr marL="266700" indent="-266700">
              <a:buFont typeface="+mj-lt"/>
              <a:buAutoNum type="arabicParenR" startAt="4"/>
              <a:defRPr/>
            </a:pPr>
            <a:r>
              <a:rPr lang="pl-PL" dirty="0">
                <a:solidFill>
                  <a:schemeClr val="tx1"/>
                </a:solidFill>
              </a:rPr>
              <a:t>zakupu nowych rzeczy innych niż wymienione w pkt. 5) i 6), w tym materiałów,</a:t>
            </a:r>
          </a:p>
          <a:p>
            <a:pPr marL="266700" indent="-266700">
              <a:buFont typeface="+mj-lt"/>
              <a:buAutoNum type="arabicParenR" startAt="4"/>
              <a:defRPr/>
            </a:pPr>
            <a:r>
              <a:rPr lang="pl-PL" dirty="0"/>
              <a:t>podatku od towarów i usług (VAT), zgodnie z art. 69 ust. 3 lit. c rozporządzenia nr 1303/2013 </a:t>
            </a:r>
            <a:r>
              <a:rPr lang="pl-PL" i="1" dirty="0"/>
              <a:t>(podatek od wartości dodanej (VAT), z wyjątkiem podatku którego nie można odzyskać na mocy prawodawstwa krajowego VAT)</a:t>
            </a:r>
          </a:p>
          <a:p>
            <a:pPr marL="266700" indent="-266700">
              <a:buFont typeface="+mj-lt"/>
              <a:buAutoNum type="arabicParenR" startAt="4"/>
              <a:defRPr/>
            </a:pPr>
            <a:endParaRPr lang="pl-PL" dirty="0">
              <a:solidFill>
                <a:schemeClr val="tx1"/>
              </a:solidFill>
            </a:endParaRPr>
          </a:p>
          <a:p>
            <a:pPr marL="266700" indent="-266700">
              <a:buFont typeface="+mj-lt"/>
              <a:buAutoNum type="arabicParenR" startAt="4"/>
              <a:defRPr/>
            </a:pPr>
            <a:endParaRPr lang="pl-PL" dirty="0"/>
          </a:p>
          <a:p>
            <a:pPr marL="266700" indent="-266700">
              <a:lnSpc>
                <a:spcPct val="100000"/>
              </a:lnSpc>
              <a:spcBef>
                <a:spcPts val="600"/>
              </a:spcBef>
              <a:spcAft>
                <a:spcPts val="0"/>
              </a:spcAft>
              <a:buFont typeface="+mj-lt"/>
              <a:buAutoNum type="arabicParenR" startAt="4"/>
              <a:defRPr/>
            </a:pPr>
            <a:endParaRPr lang="pl-PL" b="0" dirty="0"/>
          </a:p>
          <a:p>
            <a:pPr>
              <a:lnSpc>
                <a:spcPct val="100000"/>
              </a:lnSpc>
              <a:spcBef>
                <a:spcPts val="600"/>
              </a:spcBef>
              <a:spcAft>
                <a:spcPts val="0"/>
              </a:spcAft>
              <a:buFont typeface="Wingdings" panose="05000000000000000000" pitchFamily="2" charset="2"/>
              <a:buChar char="Ø"/>
              <a:defRPr/>
            </a:pPr>
            <a:endParaRPr lang="pl-PL" dirty="0"/>
          </a:p>
          <a:p>
            <a:pPr marL="342900" indent="-342900">
              <a:lnSpc>
                <a:spcPct val="100000"/>
              </a:lnSpc>
              <a:spcBef>
                <a:spcPts val="600"/>
              </a:spcBef>
              <a:spcAft>
                <a:spcPts val="0"/>
              </a:spcAft>
              <a:defRPr/>
            </a:pPr>
            <a:endParaRPr lang="pl-PL" b="0"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27</a:t>
            </a:fld>
            <a:endParaRPr lang="pl-PL" dirty="0"/>
          </a:p>
        </p:txBody>
      </p:sp>
    </p:spTree>
    <p:extLst>
      <p:ext uri="{BB962C8B-B14F-4D97-AF65-F5344CB8AC3E}">
        <p14:creationId xmlns="" xmlns:p14="http://schemas.microsoft.com/office/powerpoint/2010/main" val="3605298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Kwalifikowalność kosztów</a:t>
            </a:r>
          </a:p>
        </p:txBody>
      </p:sp>
      <p:sp>
        <p:nvSpPr>
          <p:cNvPr id="3" name="Symbol zastępczy zawartości 2"/>
          <p:cNvSpPr>
            <a:spLocks noGrp="1"/>
          </p:cNvSpPr>
          <p:nvPr>
            <p:ph idx="1"/>
          </p:nvPr>
        </p:nvSpPr>
        <p:spPr>
          <a:xfrm>
            <a:off x="1097280" y="1819101"/>
            <a:ext cx="10058400" cy="4546188"/>
          </a:xfrm>
        </p:spPr>
        <p:txBody>
          <a:bodyPr>
            <a:noAutofit/>
          </a:bodyPr>
          <a:lstStyle/>
          <a:p>
            <a:pPr marL="357188" indent="-357188">
              <a:spcBef>
                <a:spcPts val="300"/>
              </a:spcBef>
              <a:buFont typeface="Arial" panose="020B0604020202020204" pitchFamily="34" charset="0"/>
              <a:buChar char="•"/>
              <a:tabLst>
                <a:tab pos="357188" algn="l"/>
              </a:tabLst>
            </a:pPr>
            <a:r>
              <a:rPr lang="pl-PL" dirty="0"/>
              <a:t>Koszty mogą być ponoszone od dnia, w którym został złożony wniosek o przyznanie pomocy. </a:t>
            </a:r>
          </a:p>
          <a:p>
            <a:pPr marL="357188" indent="-357188">
              <a:spcBef>
                <a:spcPts val="300"/>
              </a:spcBef>
              <a:buFont typeface="Arial" panose="020B0604020202020204" pitchFamily="34" charset="0"/>
              <a:buChar char="•"/>
              <a:tabLst>
                <a:tab pos="357188" algn="l"/>
              </a:tabLst>
            </a:pPr>
            <a:r>
              <a:rPr lang="pl-PL" dirty="0"/>
              <a:t>Koszty muszą być uwzględnione w oddzielnym systemie rachunkowości albo do ich identyfikacji wykorzystano odpowiedni kod rachunkowy, o których mowa w art. 66 ust. 1 lit. c ppkt i rozporządzenia nr 1305/2013.</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28</a:t>
            </a:fld>
            <a:endParaRPr lang="pl-PL" dirty="0"/>
          </a:p>
        </p:txBody>
      </p:sp>
    </p:spTree>
    <p:extLst>
      <p:ext uri="{BB962C8B-B14F-4D97-AF65-F5344CB8AC3E}">
        <p14:creationId xmlns="" xmlns:p14="http://schemas.microsoft.com/office/powerpoint/2010/main" val="35095848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a:xfrm>
            <a:off x="1186109" y="928255"/>
            <a:ext cx="10437855" cy="782847"/>
          </a:xfrm>
        </p:spPr>
        <p:txBody>
          <a:bodyPr>
            <a:noAutofit/>
          </a:bodyPr>
          <a:lstStyle/>
          <a:p>
            <a:r>
              <a:rPr lang="pl-PL" dirty="0"/>
              <a:t>Wyłączenia ze wsparcia na operacje w zakresie rozwoju przedsiębiorczości na obszarze objętym LSR</a:t>
            </a:r>
            <a:endParaRPr lang="pl-PL" altLang="pl-PL" dirty="0"/>
          </a:p>
        </p:txBody>
      </p:sp>
      <p:sp>
        <p:nvSpPr>
          <p:cNvPr id="3" name="Symbol zastępczy zawartości 2"/>
          <p:cNvSpPr>
            <a:spLocks noGrp="1"/>
          </p:cNvSpPr>
          <p:nvPr>
            <p:ph idx="1"/>
          </p:nvPr>
        </p:nvSpPr>
        <p:spPr>
          <a:xfrm>
            <a:off x="1186108" y="1824300"/>
            <a:ext cx="9958139" cy="4440576"/>
          </a:xfrm>
        </p:spPr>
        <p:txBody>
          <a:bodyPr>
            <a:noAutofit/>
          </a:bodyPr>
          <a:lstStyle/>
          <a:p>
            <a:pPr marL="0" indent="0">
              <a:buNone/>
            </a:pPr>
            <a:r>
              <a:rPr lang="pl-PL" dirty="0">
                <a:latin typeface="Calibri" pitchFamily="34" charset="0"/>
                <a:cs typeface="Calibri" pitchFamily="34" charset="0"/>
              </a:rPr>
              <a:t>Pomoc na operację nie przysługuje, jeżeli działalność gospodarcza będąca przedmiotem tej operacji jest sklasyfikowana w przepisach rozporządzenia RM z dnia 24 grudnia 2007 r. w sprawie Polskiej Klasyfikacji Działalności (PKD) jako:</a:t>
            </a:r>
          </a:p>
          <a:p>
            <a:pPr marL="266700" indent="-266700">
              <a:buFont typeface="Arial" panose="020B0604020202020204" pitchFamily="34" charset="0"/>
              <a:buChar char="•"/>
            </a:pPr>
            <a:r>
              <a:rPr lang="pl-PL" dirty="0">
                <a:latin typeface="Calibri" pitchFamily="34" charset="0"/>
                <a:cs typeface="Calibri" pitchFamily="34" charset="0"/>
              </a:rPr>
              <a:t>działalność usługowa wspomagająca rolnictwo i następująca po zbiorach;</a:t>
            </a:r>
          </a:p>
          <a:p>
            <a:pPr marL="266700" indent="-266700">
              <a:buFont typeface="Arial" panose="020B0604020202020204" pitchFamily="34" charset="0"/>
              <a:buChar char="•"/>
            </a:pPr>
            <a:r>
              <a:rPr lang="pl-PL" dirty="0">
                <a:latin typeface="Calibri" pitchFamily="34" charset="0"/>
                <a:cs typeface="Calibri" pitchFamily="34" charset="0"/>
              </a:rPr>
              <a:t>górnictwo i wydobywanie; działalność usługowa wspomagająca górnictwo i wydobywanie;</a:t>
            </a:r>
          </a:p>
          <a:p>
            <a:pPr marL="266700" indent="-266700">
              <a:buFont typeface="Arial" panose="020B0604020202020204" pitchFamily="34" charset="0"/>
              <a:buChar char="•"/>
            </a:pPr>
            <a:r>
              <a:rPr lang="pl-PL" dirty="0">
                <a:latin typeface="Calibri" pitchFamily="34" charset="0"/>
                <a:cs typeface="Calibri" pitchFamily="34" charset="0"/>
              </a:rPr>
              <a:t>przetwarzanie i konserwowanie ryb, skorupiaków i mięczaków;</a:t>
            </a:r>
          </a:p>
          <a:p>
            <a:pPr marL="266700" indent="-266700">
              <a:buFont typeface="Arial" panose="020B0604020202020204" pitchFamily="34" charset="0"/>
              <a:buChar char="•"/>
            </a:pPr>
            <a:r>
              <a:rPr lang="pl-PL" dirty="0">
                <a:latin typeface="Calibri" pitchFamily="34" charset="0"/>
                <a:cs typeface="Calibri" pitchFamily="34" charset="0"/>
              </a:rPr>
              <a:t>wytwarzanie i przetwarzanie koksu i produktów rafinacji ropy naftowej;</a:t>
            </a:r>
          </a:p>
          <a:p>
            <a:pPr marL="266700" indent="-266700">
              <a:buFont typeface="Arial" panose="020B0604020202020204" pitchFamily="34" charset="0"/>
              <a:buChar char="•"/>
            </a:pPr>
            <a:r>
              <a:rPr lang="pl-PL" dirty="0">
                <a:latin typeface="Calibri" pitchFamily="34" charset="0"/>
                <a:cs typeface="Calibri" pitchFamily="34" charset="0"/>
              </a:rPr>
              <a:t>produkcja chemikaliów oraz wyrobów chemicznych; produkcja podstawowych substancji farmaceutycznych oraz leków i pozostałych wyrobów farmaceutycznych;</a:t>
            </a:r>
          </a:p>
          <a:p>
            <a:pPr marL="266700" indent="-266700">
              <a:buFont typeface="Arial" panose="020B0604020202020204" pitchFamily="34" charset="0"/>
              <a:buChar char="•"/>
            </a:pPr>
            <a:r>
              <a:rPr lang="pl-PL" dirty="0">
                <a:latin typeface="Calibri" pitchFamily="34" charset="0"/>
                <a:cs typeface="Calibri" pitchFamily="34" charset="0"/>
              </a:rPr>
              <a:t>produkcja metali; produkcja pojazdów samochodowych, przyczep i naczep oraz motocykli;</a:t>
            </a:r>
          </a:p>
          <a:p>
            <a:pPr marL="266700" indent="-266700">
              <a:buFont typeface="Arial" panose="020B0604020202020204" pitchFamily="34" charset="0"/>
              <a:buChar char="•"/>
            </a:pPr>
            <a:r>
              <a:rPr lang="pl-PL" dirty="0">
                <a:latin typeface="Calibri" pitchFamily="34" charset="0"/>
                <a:cs typeface="Calibri" pitchFamily="34" charset="0"/>
              </a:rPr>
              <a:t>transport lotniczy i kolejowy; </a:t>
            </a:r>
          </a:p>
          <a:p>
            <a:pPr marL="266700" indent="-266700">
              <a:buFont typeface="Arial" panose="020B0604020202020204" pitchFamily="34" charset="0"/>
              <a:buChar char="•"/>
            </a:pPr>
            <a:r>
              <a:rPr lang="pl-PL" dirty="0">
                <a:latin typeface="Calibri" pitchFamily="34" charset="0"/>
                <a:cs typeface="Calibri" pitchFamily="34" charset="0"/>
              </a:rPr>
              <a:t>gospodarka magazynowa.</a:t>
            </a:r>
          </a:p>
          <a:p>
            <a:pPr marL="457200" indent="-457200">
              <a:buFont typeface="+mj-lt"/>
              <a:buAutoNum type="arabicParenR"/>
            </a:pPr>
            <a:endParaRPr lang="pl-PL" dirty="0">
              <a:latin typeface="Calibri" pitchFamily="34" charset="0"/>
              <a:cs typeface="Calibri" pitchFamily="34" charset="0"/>
            </a:endParaRPr>
          </a:p>
          <a:p>
            <a:pPr>
              <a:buNone/>
            </a:pPr>
            <a:endParaRPr lang="pl-PL" dirty="0">
              <a:latin typeface="Calibri" pitchFamily="34" charset="0"/>
              <a:cs typeface="Calibri" pitchFamily="34" charset="0"/>
            </a:endParaRPr>
          </a:p>
          <a:p>
            <a:pPr>
              <a:buNone/>
            </a:pPr>
            <a:endParaRPr lang="pl-PL" dirty="0">
              <a:latin typeface="Calibri" pitchFamily="34" charset="0"/>
              <a:cs typeface="Calibri" pitchFamily="34" charset="0"/>
            </a:endParaRP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29</a:t>
            </a:fld>
            <a:endParaRPr lang="pl-PL" dirty="0"/>
          </a:p>
        </p:txBody>
      </p:sp>
    </p:spTree>
    <p:extLst>
      <p:ext uri="{BB962C8B-B14F-4D97-AF65-F5344CB8AC3E}">
        <p14:creationId xmlns="" xmlns:p14="http://schemas.microsoft.com/office/powerpoint/2010/main" val="1916416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Podstawy prawne </a:t>
            </a:r>
            <a:br>
              <a:rPr lang="pl-PL" dirty="0"/>
            </a:br>
            <a:r>
              <a:rPr lang="pl-PL" dirty="0"/>
              <a:t>– wybrane akty prawne UE</a:t>
            </a:r>
          </a:p>
        </p:txBody>
      </p:sp>
      <p:sp>
        <p:nvSpPr>
          <p:cNvPr id="3" name="Symbol zastępczy zawartości 2"/>
          <p:cNvSpPr>
            <a:spLocks noGrp="1"/>
          </p:cNvSpPr>
          <p:nvPr>
            <p:ph idx="1"/>
          </p:nvPr>
        </p:nvSpPr>
        <p:spPr>
          <a:xfrm>
            <a:off x="1097280" y="1737359"/>
            <a:ext cx="10158548" cy="4478383"/>
          </a:xfrm>
        </p:spPr>
        <p:txBody>
          <a:bodyPr>
            <a:noAutofit/>
          </a:bodyPr>
          <a:lstStyle/>
          <a:p>
            <a:pPr marL="271463" lvl="0" indent="-271463" fontAlgn="base">
              <a:lnSpc>
                <a:spcPct val="100000"/>
              </a:lnSpc>
              <a:spcBef>
                <a:spcPts val="600"/>
              </a:spcBef>
              <a:spcAft>
                <a:spcPts val="0"/>
              </a:spcAft>
              <a:buFont typeface="Arial" panose="020B0604020202020204" pitchFamily="34" charset="0"/>
              <a:buChar char="•"/>
            </a:pPr>
            <a:r>
              <a:rPr lang="pl-PL" dirty="0"/>
              <a:t>rozporządzenie delegowane Komisji (UE) nr 640/2014 z dnia 11 marca 2014 r. uzupełniające rozporządzenie Parlamentu Europejskiego i Rady (UE) nr 1306/2013 w odniesieniu do zintegrowanego systemu zarządzania i kontroli oraz warunków odmowy lub wycofania płatności oraz do kar administracyjnych mających zastosowanie do płatności bezpośrednich, wsparcia rozwoju obszarów wiejskich oraz zasady wzajemnej zgodności</a:t>
            </a:r>
          </a:p>
          <a:p>
            <a:pPr marL="271463" lvl="0" indent="-271463" fontAlgn="base">
              <a:lnSpc>
                <a:spcPct val="100000"/>
              </a:lnSpc>
              <a:spcBef>
                <a:spcPts val="600"/>
              </a:spcBef>
              <a:spcAft>
                <a:spcPts val="0"/>
              </a:spcAft>
              <a:buFont typeface="Arial" panose="020B0604020202020204" pitchFamily="34" charset="0"/>
              <a:buChar char="•"/>
            </a:pPr>
            <a:r>
              <a:rPr lang="pl-PL" dirty="0"/>
              <a:t>rozporządzenie wykonawcze Komisji (UE) nr 808/2014 z dnia 17 lipca 2014 r. ustanawiające zasady stosowania rozporządzenia Parlamentu Europejskiego i Rady (UE) nr 1305/2013 </a:t>
            </a:r>
            <a:br>
              <a:rPr lang="pl-PL" dirty="0"/>
            </a:br>
            <a:r>
              <a:rPr lang="pl-PL" dirty="0"/>
              <a:t>w sprawie wsparcia rozwoju obszarów wiejskich przez EFRROW</a:t>
            </a:r>
          </a:p>
          <a:p>
            <a:pPr marL="271463" indent="-271463" fontAlgn="base">
              <a:lnSpc>
                <a:spcPct val="100000"/>
              </a:lnSpc>
              <a:spcBef>
                <a:spcPts val="600"/>
              </a:spcBef>
              <a:spcAft>
                <a:spcPts val="0"/>
              </a:spcAft>
              <a:buFont typeface="Arial" panose="020B0604020202020204" pitchFamily="34" charset="0"/>
              <a:buChar char="•"/>
            </a:pPr>
            <a:r>
              <a:rPr lang="pl-PL" dirty="0"/>
              <a:t>rozporządzenie wykonawcze Komisji (UE) nr 809/2014 z dnia 17 lipca 2014 r. ustanawiające zasady stosowania rozporządzenia Parlamentu Europejskiego i Rady (UE) nr 1306/2013 w odniesieniu do zintegrowanego systemu zarządzania i kontroli, środków rozwoju obszarów wiejskich oraz zasady wzajemnej zgodności</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3</a:t>
            </a:fld>
            <a:endParaRPr lang="pl-PL" dirty="0"/>
          </a:p>
        </p:txBody>
      </p:sp>
    </p:spTree>
    <p:extLst>
      <p:ext uri="{BB962C8B-B14F-4D97-AF65-F5344CB8AC3E}">
        <p14:creationId xmlns="" xmlns:p14="http://schemas.microsoft.com/office/powerpoint/2010/main" val="38685613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72357" y="1080655"/>
            <a:ext cx="10383323" cy="656705"/>
          </a:xfrm>
        </p:spPr>
        <p:txBody>
          <a:bodyPr>
            <a:normAutofit/>
          </a:bodyPr>
          <a:lstStyle/>
          <a:p>
            <a:pPr>
              <a:spcBef>
                <a:spcPts val="300"/>
              </a:spcBef>
            </a:pPr>
            <a:r>
              <a:rPr lang="pl-PL" dirty="0"/>
              <a:t>Limity pomocy</a:t>
            </a:r>
          </a:p>
        </p:txBody>
      </p:sp>
      <p:sp>
        <p:nvSpPr>
          <p:cNvPr id="3" name="Symbol zastępczy zawartości 2"/>
          <p:cNvSpPr>
            <a:spLocks noGrp="1"/>
          </p:cNvSpPr>
          <p:nvPr>
            <p:ph idx="1"/>
          </p:nvPr>
        </p:nvSpPr>
        <p:spPr>
          <a:xfrm>
            <a:off x="772355" y="1737360"/>
            <a:ext cx="11088211" cy="4023360"/>
          </a:xfrm>
        </p:spPr>
        <p:txBody>
          <a:bodyPr>
            <a:noAutofit/>
          </a:bodyPr>
          <a:lstStyle/>
          <a:p>
            <a:pPr marL="0" indent="0" algn="ctr">
              <a:lnSpc>
                <a:spcPct val="100000"/>
              </a:lnSpc>
              <a:spcBef>
                <a:spcPts val="600"/>
              </a:spcBef>
              <a:spcAft>
                <a:spcPts val="0"/>
              </a:spcAft>
              <a:buNone/>
            </a:pPr>
            <a:endParaRPr lang="pl-PL" dirty="0" smtClean="0"/>
          </a:p>
          <a:p>
            <a:pPr marL="0" indent="0" algn="ctr">
              <a:lnSpc>
                <a:spcPct val="100000"/>
              </a:lnSpc>
              <a:spcBef>
                <a:spcPts val="600"/>
              </a:spcBef>
              <a:spcAft>
                <a:spcPts val="0"/>
              </a:spcAft>
              <a:buNone/>
            </a:pPr>
            <a:endParaRPr lang="pl-PL" dirty="0" smtClean="0"/>
          </a:p>
          <a:p>
            <a:pPr marL="0" indent="0" algn="ctr">
              <a:lnSpc>
                <a:spcPct val="100000"/>
              </a:lnSpc>
              <a:spcBef>
                <a:spcPts val="600"/>
              </a:spcBef>
              <a:spcAft>
                <a:spcPts val="0"/>
              </a:spcAft>
              <a:buNone/>
            </a:pPr>
            <a:r>
              <a:rPr lang="pl-PL" dirty="0" smtClean="0"/>
              <a:t>Limit </a:t>
            </a:r>
            <a:r>
              <a:rPr lang="pl-PL" dirty="0"/>
              <a:t>na operację i beneficjenta - </a:t>
            </a:r>
            <a:r>
              <a:rPr lang="pl-PL" u="sng" dirty="0"/>
              <a:t>rozpoczęcie działalności gospodarczej</a:t>
            </a:r>
            <a:r>
              <a:rPr lang="pl-PL" dirty="0"/>
              <a:t>: 50 – 100 tys. </a:t>
            </a:r>
            <a:r>
              <a:rPr lang="pl-PL" dirty="0" smtClean="0"/>
              <a:t>Zł</a:t>
            </a:r>
          </a:p>
          <a:p>
            <a:pPr marL="0" indent="0" algn="ctr">
              <a:lnSpc>
                <a:spcPct val="100000"/>
              </a:lnSpc>
              <a:spcBef>
                <a:spcPts val="600"/>
              </a:spcBef>
              <a:spcAft>
                <a:spcPts val="0"/>
              </a:spcAft>
              <a:buNone/>
            </a:pPr>
            <a:endParaRPr lang="pl-PL" dirty="0"/>
          </a:p>
          <a:p>
            <a:pPr marL="0" indent="0" algn="ctr">
              <a:lnSpc>
                <a:spcPct val="100000"/>
              </a:lnSpc>
              <a:spcBef>
                <a:spcPts val="600"/>
              </a:spcBef>
              <a:spcAft>
                <a:spcPts val="0"/>
              </a:spcAft>
              <a:buNone/>
            </a:pPr>
            <a:r>
              <a:rPr lang="pl-PL" dirty="0"/>
              <a:t>Kwota premii jest określana przez LGD w </a:t>
            </a:r>
            <a:r>
              <a:rPr lang="pl-PL" dirty="0" smtClean="0"/>
              <a:t>LSR - w przypadku Lokalnej Grupy Działania „Lider w EGO” </a:t>
            </a:r>
          </a:p>
          <a:p>
            <a:pPr marL="0" indent="0" algn="ctr">
              <a:lnSpc>
                <a:spcPct val="100000"/>
              </a:lnSpc>
              <a:spcBef>
                <a:spcPts val="600"/>
              </a:spcBef>
              <a:spcAft>
                <a:spcPts val="0"/>
              </a:spcAft>
              <a:buNone/>
            </a:pPr>
            <a:r>
              <a:rPr lang="pl-PL" dirty="0" smtClean="0"/>
              <a:t>wynosi 100 000 zł. </a:t>
            </a: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30</a:t>
            </a:fld>
            <a:endParaRPr lang="pl-PL" dirty="0"/>
          </a:p>
        </p:txBody>
      </p:sp>
    </p:spTree>
    <p:extLst>
      <p:ext uri="{BB962C8B-B14F-4D97-AF65-F5344CB8AC3E}">
        <p14:creationId xmlns="" xmlns:p14="http://schemas.microsoft.com/office/powerpoint/2010/main" val="797104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Nabory wniosków o przyznanie pomocy (WoPP)</a:t>
            </a:r>
          </a:p>
        </p:txBody>
      </p:sp>
      <p:sp>
        <p:nvSpPr>
          <p:cNvPr id="3" name="Symbol zastępczy zawartości 2"/>
          <p:cNvSpPr>
            <a:spLocks noGrp="1"/>
          </p:cNvSpPr>
          <p:nvPr>
            <p:ph idx="1"/>
          </p:nvPr>
        </p:nvSpPr>
        <p:spPr>
          <a:xfrm>
            <a:off x="888641" y="1845733"/>
            <a:ext cx="10534919" cy="4452035"/>
          </a:xfrm>
        </p:spPr>
        <p:txBody>
          <a:bodyPr>
            <a:noAutofit/>
          </a:bodyPr>
          <a:lstStyle/>
          <a:p>
            <a:pPr marL="269875" indent="-269875" fontAlgn="base">
              <a:lnSpc>
                <a:spcPct val="110000"/>
              </a:lnSpc>
              <a:buFont typeface="Arial" panose="020B0604020202020204" pitchFamily="34" charset="0"/>
              <a:buChar char="•"/>
            </a:pPr>
            <a:r>
              <a:rPr lang="pl-PL" dirty="0"/>
              <a:t>Ogłaszanie naboru WoPP następuje zgodnie z art. 19 ustawy RLKS, w terminach przewidzianych w „Harmonogramie naborów wniosków o udzielenie wsparcia na wdrażanie operacji w ramach LSR”.</a:t>
            </a:r>
          </a:p>
          <a:p>
            <a:pPr marL="269875" indent="-269875">
              <a:lnSpc>
                <a:spcPct val="110000"/>
              </a:lnSpc>
              <a:buFont typeface="Arial" panose="020B0604020202020204" pitchFamily="34" charset="0"/>
              <a:buChar char="•"/>
            </a:pPr>
            <a:r>
              <a:rPr lang="pl-PL" dirty="0"/>
              <a:t>Nabór WoPP przeprowadza LGD. </a:t>
            </a:r>
          </a:p>
          <a:p>
            <a:pPr marL="269875" indent="-269875">
              <a:lnSpc>
                <a:spcPct val="110000"/>
              </a:lnSpc>
              <a:buFont typeface="Arial" panose="020B0604020202020204" pitchFamily="34" charset="0"/>
              <a:buChar char="•"/>
            </a:pPr>
            <a:r>
              <a:rPr lang="pl-PL" dirty="0"/>
              <a:t>Wnioskodawca składa WoPP do LGD zgodnie z art. 20 ust. 1 ustawy RLKS oraz § 20 rozporządzenia LSR.</a:t>
            </a:r>
          </a:p>
          <a:p>
            <a:pPr marL="269875" indent="-269875">
              <a:lnSpc>
                <a:spcPct val="110000"/>
              </a:lnSpc>
              <a:buFont typeface="Arial" panose="020B0604020202020204" pitchFamily="34" charset="0"/>
              <a:buChar char="•"/>
            </a:pPr>
            <a:r>
              <a:rPr lang="pl-PL" dirty="0"/>
              <a:t>Złożenie WoPP w LGD potwierdzane jest na kopii pierwszej strony WoPP. Potwierdzenie zawiera datę złożenia WoPP, liczbę złożonych wraz z WoPP załączników oraz jest opatrzone pieczęcią LGD i podpisane przez osobę przyjmującą WoPP w LGD.</a:t>
            </a:r>
          </a:p>
          <a:p>
            <a:pPr marL="269875" indent="-269875">
              <a:lnSpc>
                <a:spcPct val="110000"/>
              </a:lnSpc>
              <a:buFont typeface="Arial" panose="020B0604020202020204" pitchFamily="34" charset="0"/>
              <a:buChar char="•"/>
            </a:pPr>
            <a:r>
              <a:rPr lang="pl-PL" dirty="0"/>
              <a:t>LGD zobowiązana jest nadać każdemu WoPP indywidualne oznaczenie (znak sprawy) i wpisać je na WoPP w odpowiednim polu. Numer ten powinien zostać odzwierciedlony w rejestrze prowadzonym przez LGD.</a:t>
            </a:r>
          </a:p>
          <a:p>
            <a:pPr marL="271463" indent="-271463" fontAlgn="base">
              <a:lnSpc>
                <a:spcPct val="110000"/>
              </a:lnSpc>
              <a:buFont typeface="Arial" panose="020B0604020202020204" pitchFamily="34" charset="0"/>
              <a:buChar char="•"/>
            </a:pPr>
            <a:endParaRPr lang="pl-PL" dirty="0"/>
          </a:p>
          <a:p>
            <a:pPr algn="ctr">
              <a:lnSpc>
                <a:spcPct val="110000"/>
              </a:lnSpc>
            </a:pPr>
            <a:endParaRPr lang="pl-PL" dirty="0"/>
          </a:p>
          <a:p>
            <a:pPr>
              <a:lnSpc>
                <a:spcPct val="110000"/>
              </a:lnSpc>
            </a:pP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31</a:t>
            </a:fld>
            <a:endParaRPr lang="pl-PL" dirty="0"/>
          </a:p>
        </p:txBody>
      </p:sp>
    </p:spTree>
    <p:extLst>
      <p:ext uri="{BB962C8B-B14F-4D97-AF65-F5344CB8AC3E}">
        <p14:creationId xmlns="" xmlns:p14="http://schemas.microsoft.com/office/powerpoint/2010/main" val="41482443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Informacje w ogłoszeniu o naborze WoPP</a:t>
            </a:r>
          </a:p>
        </p:txBody>
      </p:sp>
      <p:sp>
        <p:nvSpPr>
          <p:cNvPr id="3" name="Symbol zastępczy zawartości 2"/>
          <p:cNvSpPr>
            <a:spLocks noGrp="1"/>
          </p:cNvSpPr>
          <p:nvPr>
            <p:ph idx="1"/>
          </p:nvPr>
        </p:nvSpPr>
        <p:spPr>
          <a:xfrm>
            <a:off x="1097280" y="1845733"/>
            <a:ext cx="10058400" cy="4361883"/>
          </a:xfrm>
        </p:spPr>
        <p:txBody>
          <a:bodyPr>
            <a:normAutofit lnSpcReduction="10000"/>
          </a:bodyPr>
          <a:lstStyle/>
          <a:p>
            <a:pPr marL="0" indent="0">
              <a:lnSpc>
                <a:spcPct val="120000"/>
              </a:lnSpc>
              <a:buNone/>
            </a:pPr>
            <a:r>
              <a:rPr lang="pl-PL" b="1" dirty="0"/>
              <a:t>1) wskazanie: </a:t>
            </a:r>
            <a:r>
              <a:rPr lang="pl-PL" dirty="0"/>
              <a:t>a) terminu i miejsca składania tych wniosków; b) formy wsparcia; c) zakresu tematycznego operacji (uszczegółowiony poprzez odwołanie do zakresów operacji, o których mowa w § 2 rozporządzenia LSR);</a:t>
            </a:r>
          </a:p>
          <a:p>
            <a:pPr marL="0" indent="0">
              <a:lnSpc>
                <a:spcPct val="120000"/>
              </a:lnSpc>
              <a:buNone/>
            </a:pPr>
            <a:r>
              <a:rPr lang="pl-PL" b="1" dirty="0"/>
              <a:t>2) obowiązujące w ramach naboru: </a:t>
            </a:r>
            <a:r>
              <a:rPr lang="pl-PL" dirty="0"/>
              <a:t>a) warunki udzielenia wsparcia; b) kryteria wyboru operacji wraz ze wskazaniem minimalnej liczby punktów, której uzyskanie jest warunkiem wyboru operacji;</a:t>
            </a:r>
          </a:p>
          <a:p>
            <a:pPr marL="0" indent="0">
              <a:lnSpc>
                <a:spcPct val="120000"/>
              </a:lnSpc>
              <a:buNone/>
            </a:pPr>
            <a:r>
              <a:rPr lang="pl-PL" b="1" dirty="0"/>
              <a:t>3) informację o wymaganych dokumentach, potwierdzających spełnienie warunków udzielenia wsparcia oraz kryteriów wyboru operacji </a:t>
            </a:r>
            <a:r>
              <a:rPr lang="pl-PL" dirty="0"/>
              <a:t>(w formie listy dokumentów);</a:t>
            </a:r>
          </a:p>
          <a:p>
            <a:pPr marL="0" indent="0">
              <a:lnSpc>
                <a:spcPct val="120000"/>
              </a:lnSpc>
              <a:buNone/>
            </a:pPr>
            <a:r>
              <a:rPr lang="pl-PL" b="1" dirty="0"/>
              <a:t>4) wskazanie wysokości limitu środków w ramach ogłaszanego naboru;</a:t>
            </a:r>
          </a:p>
          <a:p>
            <a:pPr marL="0" indent="0">
              <a:lnSpc>
                <a:spcPct val="120000"/>
              </a:lnSpc>
              <a:buNone/>
            </a:pPr>
            <a:r>
              <a:rPr lang="pl-PL" b="1" dirty="0"/>
              <a:t>5) informację o miejscu udostępnienia LSR, formularza wniosku o udzielenie wsparcia, formularza wniosku o płatność oraz formularza umowy o udzielenie wsparcia.</a:t>
            </a:r>
          </a:p>
          <a:p>
            <a:pPr>
              <a:lnSpc>
                <a:spcPct val="120000"/>
              </a:lnSpc>
            </a:pP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32</a:t>
            </a:fld>
            <a:endParaRPr lang="pl-PL" dirty="0"/>
          </a:p>
        </p:txBody>
      </p:sp>
    </p:spTree>
    <p:extLst>
      <p:ext uri="{BB962C8B-B14F-4D97-AF65-F5344CB8AC3E}">
        <p14:creationId xmlns="" xmlns:p14="http://schemas.microsoft.com/office/powerpoint/2010/main" val="34349365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oraz warunki wyboru operacji przez Radę LGD.</a:t>
            </a:r>
          </a:p>
        </p:txBody>
      </p:sp>
      <p:sp>
        <p:nvSpPr>
          <p:cNvPr id="3" name="Symbol zastępczy zawartości 2"/>
          <p:cNvSpPr>
            <a:spLocks noGrp="1"/>
          </p:cNvSpPr>
          <p:nvPr>
            <p:ph idx="1"/>
          </p:nvPr>
        </p:nvSpPr>
        <p:spPr/>
        <p:txBody>
          <a:bodyPr>
            <a:noAutofit/>
          </a:bodyPr>
          <a:lstStyle/>
          <a:p>
            <a:pPr marL="0" indent="0">
              <a:buNone/>
            </a:pPr>
            <a:r>
              <a:rPr lang="pl-PL" dirty="0"/>
              <a:t>Weryfikacja zgodności operacji z LSR i Programem, a także wybór operacji oraz ustalenie kwoty wsparcia muszą być dokonane w terminie 45 dni od dnia następującego po ostatnim dniu terminu składania wniosków o przyznanie pomocy, zgodnie z art. 21 ust. 1 ustawy RLKS.</a:t>
            </a:r>
          </a:p>
          <a:p>
            <a:pPr marL="0" indent="0">
              <a:buNone/>
            </a:pPr>
            <a:r>
              <a:rPr lang="pl-PL" dirty="0"/>
              <a:t>Podczas dokonywania wyboru operacji należy:</a:t>
            </a:r>
          </a:p>
          <a:p>
            <a:pPr marL="269875" indent="-269875">
              <a:buFont typeface="Arial" panose="020B0604020202020204" pitchFamily="34" charset="0"/>
              <a:buChar char="•"/>
            </a:pPr>
            <a:r>
              <a:rPr lang="pl-PL" dirty="0"/>
              <a:t>zastosować procedurę wyboru i oceny operacji w ramach LSR zapewniającą bezstronność członków Rady, stanowiącą załącznik nr 3 umowy ramowej,</a:t>
            </a:r>
          </a:p>
          <a:p>
            <a:pPr marL="269875" indent="-269875">
              <a:buFont typeface="Arial" panose="020B0604020202020204" pitchFamily="34" charset="0"/>
              <a:buChar char="•"/>
            </a:pPr>
            <a:r>
              <a:rPr lang="pl-PL" dirty="0"/>
              <a:t>dokonać wyboru operacji w oparciu o kryteria wyboru operacji,</a:t>
            </a:r>
          </a:p>
          <a:p>
            <a:pPr marL="269875" indent="-269875">
              <a:buFont typeface="Arial" panose="020B0604020202020204" pitchFamily="34" charset="0"/>
              <a:buChar char="•"/>
            </a:pPr>
            <a:r>
              <a:rPr lang="pl-PL" dirty="0"/>
              <a:t>zapewnić skład Rady zgodny z wymaganiami określonymi w art. 32 ust. 2 lit. b rozporządzenia nr 1303/2013, </a:t>
            </a:r>
          </a:p>
          <a:p>
            <a:pPr marL="269875" indent="-269875">
              <a:buFont typeface="Arial" panose="020B0604020202020204" pitchFamily="34" charset="0"/>
              <a:buChar char="•"/>
            </a:pPr>
            <a:r>
              <a:rPr lang="pl-PL" dirty="0"/>
              <a:t>zapewnić zachowanie parytetu określonego w art. 34 ust. 3 lit. b rozporządzenia nr 1303/2013,</a:t>
            </a:r>
          </a:p>
          <a:p>
            <a:pPr marL="269875" indent="-269875">
              <a:buFont typeface="Arial" panose="020B0604020202020204" pitchFamily="34" charset="0"/>
              <a:buChar char="•"/>
            </a:pPr>
            <a:r>
              <a:rPr lang="pl-PL" dirty="0"/>
              <a:t>ustalić kwotę wsparcia.</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33</a:t>
            </a:fld>
            <a:endParaRPr lang="pl-PL" dirty="0"/>
          </a:p>
        </p:txBody>
      </p:sp>
    </p:spTree>
    <p:extLst>
      <p:ext uri="{BB962C8B-B14F-4D97-AF65-F5344CB8AC3E}">
        <p14:creationId xmlns="" xmlns:p14="http://schemas.microsoft.com/office/powerpoint/2010/main" val="3521699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Etapy oceny w LGD (1)</a:t>
            </a:r>
          </a:p>
        </p:txBody>
      </p:sp>
      <p:sp>
        <p:nvSpPr>
          <p:cNvPr id="3" name="Symbol zastępczy zawartości 2"/>
          <p:cNvSpPr>
            <a:spLocks noGrp="1"/>
          </p:cNvSpPr>
          <p:nvPr>
            <p:ph idx="1"/>
          </p:nvPr>
        </p:nvSpPr>
        <p:spPr>
          <a:xfrm>
            <a:off x="1097280" y="1927802"/>
            <a:ext cx="10058400" cy="4023360"/>
          </a:xfrm>
        </p:spPr>
        <p:txBody>
          <a:bodyPr>
            <a:noAutofit/>
          </a:bodyPr>
          <a:lstStyle/>
          <a:p>
            <a:pPr marL="0" indent="0">
              <a:buNone/>
            </a:pPr>
            <a:r>
              <a:rPr lang="pl-PL" b="1" dirty="0"/>
              <a:t>Ocena zgodności z LSR.</a:t>
            </a:r>
          </a:p>
          <a:p>
            <a:pPr marL="269875" indent="-269875">
              <a:buFont typeface="Arial" panose="020B0604020202020204" pitchFamily="34" charset="0"/>
              <a:buChar char="•"/>
            </a:pPr>
            <a:r>
              <a:rPr lang="pl-PL" dirty="0"/>
              <a:t>zakłada realizację celów głównych i szczegółowych LSR, przez osiąganie zaplanowanych w LSR wskaźników; </a:t>
            </a:r>
          </a:p>
          <a:p>
            <a:pPr marL="269875" indent="-269875">
              <a:buFont typeface="Arial" panose="020B0604020202020204" pitchFamily="34" charset="0"/>
              <a:buChar char="•"/>
            </a:pPr>
            <a:r>
              <a:rPr lang="pl-PL" dirty="0"/>
              <a:t>jest zgodna z programem, w ramach którego jest planowana realizacja tej operacji, w tym z obowiązującymi w  ramach naboru warunkami udzielenia wsparcia oraz na realizację której może być udzielone wsparcie w formie określonej w ogłoszeniu; </a:t>
            </a:r>
          </a:p>
          <a:p>
            <a:pPr marL="269875" indent="-269875">
              <a:buFont typeface="Arial" panose="020B0604020202020204" pitchFamily="34" charset="0"/>
              <a:buChar char="•"/>
            </a:pPr>
            <a:r>
              <a:rPr lang="pl-PL" dirty="0"/>
              <a:t>jest zgodna z zakresem tematycznym; </a:t>
            </a:r>
          </a:p>
          <a:p>
            <a:pPr marL="269875" indent="-269875">
              <a:buFont typeface="Arial" panose="020B0604020202020204" pitchFamily="34" charset="0"/>
              <a:buChar char="•"/>
            </a:pPr>
            <a:r>
              <a:rPr lang="pl-PL" dirty="0"/>
              <a:t>jest objęta wnioskiem o udzielenie wsparcia, który został złożony w miejscu i terminie wskazanym w ogłoszeniu o naborze wniosków o udzielenie wsparcia. </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34</a:t>
            </a:fld>
            <a:endParaRPr lang="pl-PL" dirty="0"/>
          </a:p>
        </p:txBody>
      </p:sp>
    </p:spTree>
    <p:extLst>
      <p:ext uri="{BB962C8B-B14F-4D97-AF65-F5344CB8AC3E}">
        <p14:creationId xmlns="" xmlns:p14="http://schemas.microsoft.com/office/powerpoint/2010/main" val="29911833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Etapy oceny w LGD (2)</a:t>
            </a:r>
          </a:p>
        </p:txBody>
      </p:sp>
      <p:sp>
        <p:nvSpPr>
          <p:cNvPr id="3" name="Symbol zastępczy zawartości 2"/>
          <p:cNvSpPr>
            <a:spLocks noGrp="1"/>
          </p:cNvSpPr>
          <p:nvPr>
            <p:ph idx="1"/>
          </p:nvPr>
        </p:nvSpPr>
        <p:spPr/>
        <p:txBody>
          <a:bodyPr>
            <a:noAutofit/>
          </a:bodyPr>
          <a:lstStyle/>
          <a:p>
            <a:pPr marL="0" indent="0">
              <a:buNone/>
            </a:pPr>
            <a:r>
              <a:rPr lang="pl-PL" b="1" dirty="0"/>
              <a:t>Wybór operacji jest dokonywany przez Radę</a:t>
            </a:r>
            <a:r>
              <a:rPr lang="pl-PL" dirty="0"/>
              <a:t> zgodnie z art. 21 ust. 4 ustawy RLKS, tj.: Rada dokonuje wyboru operacji realizowanych przez podmioty inne niż LGD:</a:t>
            </a:r>
          </a:p>
          <a:p>
            <a:pPr marL="0" indent="0">
              <a:buNone/>
            </a:pPr>
            <a:r>
              <a:rPr lang="pl-PL" dirty="0"/>
              <a:t>1) spośród operacji, które:</a:t>
            </a:r>
          </a:p>
          <a:p>
            <a:pPr marL="400050" lvl="1" indent="0">
              <a:buNone/>
            </a:pPr>
            <a:r>
              <a:rPr lang="pl-PL" dirty="0"/>
              <a:t>a) są zgodne z LSR,</a:t>
            </a:r>
          </a:p>
          <a:p>
            <a:pPr marL="400050" lvl="1" indent="0">
              <a:buNone/>
            </a:pPr>
            <a:r>
              <a:rPr lang="pl-PL" dirty="0"/>
              <a:t>b) zostały złożone w miejscu i terminie wskazanym w ogłoszeniu o naborze wniosków o udzielenie wsparcia, </a:t>
            </a:r>
          </a:p>
          <a:p>
            <a:pPr marL="400050" lvl="1" indent="0">
              <a:buNone/>
            </a:pPr>
            <a:r>
              <a:rPr lang="pl-PL" dirty="0"/>
              <a:t>c) są zgodne z zakresem tematycznym, który został wskazany w ogłoszeniu o naborze wniosków o udzielenie wsparcia, o którym mowa w art. 35 ust. 1 lit. b rozporządzenia nr 1303/2013;</a:t>
            </a:r>
          </a:p>
          <a:p>
            <a:pPr marL="0" indent="0">
              <a:buNone/>
            </a:pPr>
            <a:r>
              <a:rPr lang="pl-PL" b="1" dirty="0"/>
              <a:t>2) na podstawie kryteriów wyboru określonych w LSR.</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35</a:t>
            </a:fld>
            <a:endParaRPr lang="pl-PL" dirty="0"/>
          </a:p>
        </p:txBody>
      </p:sp>
    </p:spTree>
    <p:extLst>
      <p:ext uri="{BB962C8B-B14F-4D97-AF65-F5344CB8AC3E}">
        <p14:creationId xmlns="" xmlns:p14="http://schemas.microsoft.com/office/powerpoint/2010/main" val="26587564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0006" y="928255"/>
            <a:ext cx="10362477" cy="732099"/>
          </a:xfrm>
        </p:spPr>
        <p:txBody>
          <a:bodyPr>
            <a:normAutofit fontScale="90000"/>
          </a:bodyPr>
          <a:lstStyle/>
          <a:p>
            <a:pPr>
              <a:lnSpc>
                <a:spcPct val="100000"/>
              </a:lnSpc>
            </a:pPr>
            <a:r>
              <a:rPr lang="pl-PL" dirty="0"/>
              <a:t>Cele ogólne i szczegółowe LSR, przedsięwzięcia wraz ze wskazaniem planowanych do osiągnięcia wskaźników.</a:t>
            </a:r>
          </a:p>
        </p:txBody>
      </p:sp>
      <p:graphicFrame>
        <p:nvGraphicFramePr>
          <p:cNvPr id="5" name="Tabela 4"/>
          <p:cNvGraphicFramePr>
            <a:graphicFrameLocks noGrp="1"/>
          </p:cNvGraphicFramePr>
          <p:nvPr/>
        </p:nvGraphicFramePr>
        <p:xfrm>
          <a:off x="755584" y="2752836"/>
          <a:ext cx="10255853" cy="3603752"/>
        </p:xfrm>
        <a:graphic>
          <a:graphicData uri="http://schemas.openxmlformats.org/drawingml/2006/table">
            <a:tbl>
              <a:tblPr firstRow="1" firstCol="1" bandRow="1">
                <a:tableStyleId>{5C22544A-7EE6-4342-B048-85BDC9FD1C3A}</a:tableStyleId>
              </a:tblPr>
              <a:tblGrid>
                <a:gridCol w="411500">
                  <a:extLst>
                    <a:ext uri="{9D8B030D-6E8A-4147-A177-3AD203B41FA5}">
                      <a16:colId xmlns="" xmlns:a16="http://schemas.microsoft.com/office/drawing/2014/main" val="20000"/>
                    </a:ext>
                  </a:extLst>
                </a:gridCol>
                <a:gridCol w="1538107">
                  <a:extLst>
                    <a:ext uri="{9D8B030D-6E8A-4147-A177-3AD203B41FA5}">
                      <a16:colId xmlns="" xmlns:a16="http://schemas.microsoft.com/office/drawing/2014/main" val="20001"/>
                    </a:ext>
                  </a:extLst>
                </a:gridCol>
                <a:gridCol w="900408">
                  <a:extLst>
                    <a:ext uri="{9D8B030D-6E8A-4147-A177-3AD203B41FA5}">
                      <a16:colId xmlns="" xmlns:a16="http://schemas.microsoft.com/office/drawing/2014/main" val="20002"/>
                    </a:ext>
                  </a:extLst>
                </a:gridCol>
                <a:gridCol w="1212089">
                  <a:extLst>
                    <a:ext uri="{9D8B030D-6E8A-4147-A177-3AD203B41FA5}">
                      <a16:colId xmlns="" xmlns:a16="http://schemas.microsoft.com/office/drawing/2014/main" val="20003"/>
                    </a:ext>
                  </a:extLst>
                </a:gridCol>
                <a:gridCol w="1743098">
                  <a:extLst>
                    <a:ext uri="{9D8B030D-6E8A-4147-A177-3AD203B41FA5}">
                      <a16:colId xmlns="" xmlns:a16="http://schemas.microsoft.com/office/drawing/2014/main" val="20004"/>
                    </a:ext>
                  </a:extLst>
                </a:gridCol>
                <a:gridCol w="2346798">
                  <a:extLst>
                    <a:ext uri="{9D8B030D-6E8A-4147-A177-3AD203B41FA5}">
                      <a16:colId xmlns="" xmlns:a16="http://schemas.microsoft.com/office/drawing/2014/main" val="20005"/>
                    </a:ext>
                  </a:extLst>
                </a:gridCol>
                <a:gridCol w="2103853">
                  <a:extLst>
                    <a:ext uri="{9D8B030D-6E8A-4147-A177-3AD203B41FA5}">
                      <a16:colId xmlns="" xmlns:a16="http://schemas.microsoft.com/office/drawing/2014/main" val="20006"/>
                    </a:ext>
                  </a:extLst>
                </a:gridCol>
              </a:tblGrid>
              <a:tr h="228283">
                <a:tc gridSpan="7">
                  <a:txBody>
                    <a:bodyPr/>
                    <a:lstStyle/>
                    <a:p>
                      <a:pPr>
                        <a:lnSpc>
                          <a:spcPct val="107000"/>
                        </a:lnSpc>
                        <a:spcBef>
                          <a:spcPts val="600"/>
                        </a:spcBef>
                        <a:spcAft>
                          <a:spcPts val="0"/>
                        </a:spcAft>
                      </a:pPr>
                      <a:r>
                        <a:rPr lang="pl-PL" sz="1500" dirty="0">
                          <a:effectLst/>
                          <a:latin typeface="+mn-lt"/>
                        </a:rPr>
                        <a:t>Cel ogólny LSR</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0"/>
                  </a:ext>
                </a:extLst>
              </a:tr>
              <a:tr h="228283">
                <a:tc gridSpan="7">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1"/>
                  </a:ext>
                </a:extLst>
              </a:tr>
              <a:tr h="228283">
                <a:tc gridSpan="7">
                  <a:txBody>
                    <a:bodyPr/>
                    <a:lstStyle/>
                    <a:p>
                      <a:pPr>
                        <a:lnSpc>
                          <a:spcPct val="107000"/>
                        </a:lnSpc>
                        <a:spcBef>
                          <a:spcPts val="600"/>
                        </a:spcBef>
                        <a:spcAft>
                          <a:spcPts val="0"/>
                        </a:spcAft>
                      </a:pPr>
                      <a:r>
                        <a:rPr lang="pl-PL" sz="1500" dirty="0">
                          <a:effectLst/>
                          <a:latin typeface="+mn-lt"/>
                        </a:rPr>
                        <a:t>Cel(e) szczegółowe LSR</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2"/>
                  </a:ext>
                </a:extLst>
              </a:tr>
              <a:tr h="228283">
                <a:tc gridSpan="7">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3"/>
                  </a:ext>
                </a:extLst>
              </a:tr>
              <a:tr h="228283">
                <a:tc gridSpan="7">
                  <a:txBody>
                    <a:bodyPr/>
                    <a:lstStyle/>
                    <a:p>
                      <a:pPr>
                        <a:lnSpc>
                          <a:spcPct val="107000"/>
                        </a:lnSpc>
                        <a:spcBef>
                          <a:spcPts val="600"/>
                        </a:spcBef>
                        <a:spcAft>
                          <a:spcPts val="0"/>
                        </a:spcAft>
                      </a:pPr>
                      <a:r>
                        <a:rPr lang="pl-PL" sz="1500" dirty="0">
                          <a:effectLst/>
                          <a:latin typeface="+mn-lt"/>
                        </a:rPr>
                        <a:t>Przedsięwzięcia</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4"/>
                  </a:ext>
                </a:extLst>
              </a:tr>
              <a:tr h="228283">
                <a:tc gridSpan="7">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5"/>
                  </a:ext>
                </a:extLst>
              </a:tr>
              <a:tr h="228283">
                <a:tc gridSpan="7">
                  <a:txBody>
                    <a:bodyPr/>
                    <a:lstStyle/>
                    <a:p>
                      <a:pPr>
                        <a:lnSpc>
                          <a:spcPct val="107000"/>
                        </a:lnSpc>
                        <a:spcBef>
                          <a:spcPts val="600"/>
                        </a:spcBef>
                        <a:spcAft>
                          <a:spcPts val="0"/>
                        </a:spcAft>
                      </a:pPr>
                      <a:r>
                        <a:rPr lang="pl-PL" sz="1500" dirty="0">
                          <a:effectLst/>
                          <a:latin typeface="+mn-lt"/>
                        </a:rPr>
                        <a:t>Wskaźnik</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 xmlns:a16="http://schemas.microsoft.com/office/drawing/2014/main" val="10006"/>
                  </a:ext>
                </a:extLst>
              </a:tr>
              <a:tr h="913130">
                <a:tc>
                  <a:txBody>
                    <a:bodyPr/>
                    <a:lstStyle/>
                    <a:p>
                      <a:pPr algn="ctr">
                        <a:lnSpc>
                          <a:spcPct val="107000"/>
                        </a:lnSpc>
                        <a:spcBef>
                          <a:spcPts val="600"/>
                        </a:spcBef>
                        <a:spcAft>
                          <a:spcPts val="0"/>
                        </a:spcAft>
                      </a:pPr>
                      <a:r>
                        <a:rPr lang="pl-PL" sz="1500" dirty="0">
                          <a:effectLst/>
                          <a:latin typeface="+mn-lt"/>
                        </a:rPr>
                        <a:t>Lp.</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Bef>
                          <a:spcPts val="600"/>
                        </a:spcBef>
                        <a:spcAft>
                          <a:spcPts val="0"/>
                        </a:spcAft>
                      </a:pPr>
                      <a:r>
                        <a:rPr lang="pl-PL" sz="1500" dirty="0">
                          <a:effectLst/>
                          <a:latin typeface="+mn-lt"/>
                        </a:rPr>
                        <a:t>Nazwa wskaźnika ujętego w LSR</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Bef>
                          <a:spcPts val="600"/>
                        </a:spcBef>
                        <a:spcAft>
                          <a:spcPts val="0"/>
                        </a:spcAft>
                      </a:pPr>
                      <a:r>
                        <a:rPr lang="pl-PL" sz="1500" dirty="0">
                          <a:effectLst/>
                          <a:latin typeface="+mn-lt"/>
                        </a:rPr>
                        <a:t>Jedn. miary</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Bef>
                          <a:spcPts val="600"/>
                        </a:spcBef>
                        <a:spcAft>
                          <a:spcPts val="0"/>
                        </a:spcAft>
                      </a:pPr>
                      <a:r>
                        <a:rPr lang="pl-PL" sz="1500" dirty="0">
                          <a:effectLst/>
                          <a:latin typeface="+mn-lt"/>
                        </a:rPr>
                        <a:t>Wartość wskaźnika z LSR</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Bef>
                          <a:spcPts val="600"/>
                        </a:spcBef>
                        <a:spcAft>
                          <a:spcPts val="0"/>
                        </a:spcAft>
                      </a:pPr>
                      <a:r>
                        <a:rPr lang="pl-PL" sz="1500" dirty="0">
                          <a:effectLst/>
                          <a:latin typeface="+mn-lt"/>
                        </a:rPr>
                        <a:t>Wartość zrealizowanych wskaźników z LSR</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Bef>
                          <a:spcPts val="600"/>
                        </a:spcBef>
                        <a:spcAft>
                          <a:spcPts val="0"/>
                        </a:spcAft>
                      </a:pPr>
                      <a:r>
                        <a:rPr lang="pl-PL" sz="1500" dirty="0">
                          <a:effectLst/>
                          <a:latin typeface="+mn-lt"/>
                        </a:rPr>
                        <a:t>Wartość wskaźnika planowana do osiągnięcia w związku z realizacją operacji</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Bef>
                          <a:spcPts val="600"/>
                        </a:spcBef>
                        <a:spcAft>
                          <a:spcPts val="0"/>
                        </a:spcAft>
                      </a:pPr>
                      <a:r>
                        <a:rPr lang="pl-PL" sz="1500" dirty="0">
                          <a:effectLst/>
                          <a:latin typeface="+mn-lt"/>
                        </a:rPr>
                        <a:t>Wartość wskaźnika z LSR pozostająca do realizacji</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 xmlns:a16="http://schemas.microsoft.com/office/drawing/2014/main" val="10007"/>
                  </a:ext>
                </a:extLst>
              </a:tr>
              <a:tr h="230388">
                <a:tc>
                  <a:txBody>
                    <a:bodyPr/>
                    <a:lstStyle/>
                    <a:p>
                      <a:pPr algn="ctr">
                        <a:lnSpc>
                          <a:spcPct val="107000"/>
                        </a:lnSpc>
                        <a:spcBef>
                          <a:spcPts val="600"/>
                        </a:spcBef>
                        <a:spcAft>
                          <a:spcPts val="0"/>
                        </a:spcAft>
                      </a:pPr>
                      <a:r>
                        <a:rPr lang="pl-PL" sz="1500" dirty="0">
                          <a:effectLst/>
                          <a:latin typeface="+mn-lt"/>
                        </a:rPr>
                        <a:t>1</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 xmlns:a16="http://schemas.microsoft.com/office/drawing/2014/main" val="10008"/>
                  </a:ext>
                </a:extLst>
              </a:tr>
              <a:tr h="230388">
                <a:tc>
                  <a:txBody>
                    <a:bodyPr/>
                    <a:lstStyle/>
                    <a:p>
                      <a:pPr algn="ctr">
                        <a:lnSpc>
                          <a:spcPct val="107000"/>
                        </a:lnSpc>
                        <a:spcBef>
                          <a:spcPts val="600"/>
                        </a:spcBef>
                        <a:spcAft>
                          <a:spcPts val="0"/>
                        </a:spcAft>
                      </a:pPr>
                      <a:r>
                        <a:rPr lang="pl-PL" sz="1500" dirty="0">
                          <a:effectLst/>
                          <a:latin typeface="+mn-lt"/>
                        </a:rPr>
                        <a:t>2</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 xmlns:a16="http://schemas.microsoft.com/office/drawing/2014/main" val="10009"/>
                  </a:ext>
                </a:extLst>
              </a:tr>
              <a:tr h="230388">
                <a:tc>
                  <a:txBody>
                    <a:bodyPr/>
                    <a:lstStyle/>
                    <a:p>
                      <a:pPr algn="ctr">
                        <a:lnSpc>
                          <a:spcPct val="107000"/>
                        </a:lnSpc>
                        <a:spcBef>
                          <a:spcPts val="600"/>
                        </a:spcBef>
                        <a:spcAft>
                          <a:spcPts val="0"/>
                        </a:spcAft>
                      </a:pPr>
                      <a:r>
                        <a:rPr lang="pl-PL" sz="1500" dirty="0">
                          <a:effectLst/>
                          <a:latin typeface="+mn-lt"/>
                        </a:rPr>
                        <a:t>3</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 xmlns:a16="http://schemas.microsoft.com/office/drawing/2014/main" val="10010"/>
                  </a:ext>
                </a:extLst>
              </a:tr>
              <a:tr h="230388">
                <a:tc>
                  <a:txBody>
                    <a:bodyPr/>
                    <a:lstStyle/>
                    <a:p>
                      <a:pPr algn="ctr">
                        <a:lnSpc>
                          <a:spcPct val="107000"/>
                        </a:lnSpc>
                        <a:spcBef>
                          <a:spcPts val="600"/>
                        </a:spcBef>
                        <a:spcAft>
                          <a:spcPts val="0"/>
                        </a:spcAft>
                      </a:pPr>
                      <a:r>
                        <a:rPr lang="pl-PL" sz="1500" dirty="0">
                          <a:effectLst/>
                          <a:latin typeface="+mn-lt"/>
                        </a:rPr>
                        <a:t>…</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Bef>
                          <a:spcPts val="600"/>
                        </a:spcBef>
                        <a:spcAft>
                          <a:spcPts val="0"/>
                        </a:spcAft>
                      </a:pPr>
                      <a:r>
                        <a:rPr lang="pl-PL" sz="1500" dirty="0">
                          <a:effectLst/>
                          <a:latin typeface="+mn-lt"/>
                        </a:rPr>
                        <a:t> </a:t>
                      </a:r>
                      <a:endParaRPr lang="pl-PL" sz="1500" dirty="0">
                        <a:effectLst/>
                        <a:latin typeface="+mn-lt"/>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 xmlns:a16="http://schemas.microsoft.com/office/drawing/2014/main" val="10011"/>
                  </a:ext>
                </a:extLst>
              </a:tr>
            </a:tbl>
          </a:graphicData>
        </a:graphic>
      </p:graphicFrame>
      <p:sp>
        <p:nvSpPr>
          <p:cNvPr id="6" name="Rectangle 2"/>
          <p:cNvSpPr>
            <a:spLocks noChangeArrowheads="1"/>
          </p:cNvSpPr>
          <p:nvPr/>
        </p:nvSpPr>
        <p:spPr bwMode="auto">
          <a:xfrm>
            <a:off x="755584" y="1852652"/>
            <a:ext cx="10456900"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spcBef>
                <a:spcPts val="600"/>
              </a:spcBef>
            </a:pPr>
            <a:r>
              <a:rPr lang="pl-PL" sz="2000" dirty="0"/>
              <a:t>Przy określeniu planowanych do osiągnięcia wskaźników, LGD wypełnia Załącznik nr 1 do Wytycznych MRiRW. Dokument jest pomocny przy określaniu wypełnianiu WoPP.</a:t>
            </a:r>
            <a:endParaRPr lang="pl-PL" sz="2000" dirty="0">
              <a:latin typeface="Calibri" panose="020F0502020204030204" pitchFamily="34" charset="0"/>
            </a:endParaRPr>
          </a:p>
        </p:txBody>
      </p:sp>
      <p:sp>
        <p:nvSpPr>
          <p:cNvPr id="3" name="Symbol zastępczy numeru slajdu 2"/>
          <p:cNvSpPr>
            <a:spLocks noGrp="1"/>
          </p:cNvSpPr>
          <p:nvPr>
            <p:ph type="sldNum" sz="quarter" idx="10"/>
          </p:nvPr>
        </p:nvSpPr>
        <p:spPr/>
        <p:txBody>
          <a:bodyPr/>
          <a:lstStyle/>
          <a:p>
            <a:fld id="{E34BD19D-50B6-4B63-BFDC-1F83FC34216C}" type="slidenum">
              <a:rPr lang="pl-PL" smtClean="0"/>
              <a:pPr/>
              <a:t>36</a:t>
            </a:fld>
            <a:endParaRPr lang="pl-PL" dirty="0"/>
          </a:p>
        </p:txBody>
      </p:sp>
    </p:spTree>
    <p:extLst>
      <p:ext uri="{BB962C8B-B14F-4D97-AF65-F5344CB8AC3E}">
        <p14:creationId xmlns="" xmlns:p14="http://schemas.microsoft.com/office/powerpoint/2010/main" val="3179398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234806" y="1114539"/>
            <a:ext cx="9977677" cy="5046775"/>
          </a:xfrm>
        </p:spPr>
        <p:txBody>
          <a:bodyPr>
            <a:noAutofit/>
          </a:bodyPr>
          <a:lstStyle/>
          <a:p>
            <a:pPr algn="ctr"/>
            <a:endParaRPr lang="pl-PL" sz="3200" b="1" cap="none" spc="-50" dirty="0">
              <a:solidFill>
                <a:srgbClr val="C00000"/>
              </a:solidFill>
              <a:latin typeface="Calibri" panose="020F0502020204030204" pitchFamily="34" charset="0"/>
              <a:ea typeface="+mj-ea"/>
              <a:cs typeface="+mj-cs"/>
            </a:endParaRPr>
          </a:p>
          <a:p>
            <a:r>
              <a:rPr lang="pl-PL" sz="4400" b="1" i="1" cap="none" spc="-50" dirty="0" smtClean="0">
                <a:solidFill>
                  <a:schemeClr val="tx1"/>
                </a:solidFill>
                <a:latin typeface="Calibri" panose="020F0502020204030204" pitchFamily="34" charset="0"/>
                <a:ea typeface="+mj-ea"/>
                <a:cs typeface="+mj-cs"/>
              </a:rPr>
              <a:t>Dziękujemy za uwagę </a:t>
            </a:r>
            <a:r>
              <a:rPr lang="pl-PL" sz="4400" b="1" i="1" cap="none" spc="-50" dirty="0" smtClean="0">
                <a:solidFill>
                  <a:schemeClr val="tx1"/>
                </a:solidFill>
                <a:latin typeface="Calibri" panose="020F0502020204030204" pitchFamily="34" charset="0"/>
                <a:ea typeface="+mj-ea"/>
                <a:cs typeface="+mj-cs"/>
              </a:rPr>
              <a:t>!</a:t>
            </a:r>
          </a:p>
          <a:p>
            <a:endParaRPr lang="pl-PL" sz="3600" i="1" cap="none" spc="-50" dirty="0" smtClean="0">
              <a:solidFill>
                <a:schemeClr val="tx1"/>
              </a:solidFill>
              <a:latin typeface="Calibri" panose="020F0502020204030204" pitchFamily="34" charset="0"/>
              <a:ea typeface="+mj-ea"/>
              <a:cs typeface="+mj-cs"/>
            </a:endParaRPr>
          </a:p>
          <a:p>
            <a:pPr algn="r"/>
            <a:endParaRPr lang="pl-PL" sz="2800" i="1" cap="none" spc="-50" dirty="0" smtClean="0">
              <a:solidFill>
                <a:schemeClr val="tx1"/>
              </a:solidFill>
              <a:latin typeface="Calibri" panose="020F0502020204030204" pitchFamily="34" charset="0"/>
              <a:ea typeface="+mj-ea"/>
              <a:cs typeface="+mj-cs"/>
            </a:endParaRPr>
          </a:p>
          <a:p>
            <a:pPr algn="r"/>
            <a:endParaRPr lang="pl-PL" sz="2800" i="1" cap="none" spc="-50" dirty="0" smtClean="0">
              <a:solidFill>
                <a:schemeClr val="tx1"/>
              </a:solidFill>
              <a:latin typeface="Calibri" panose="020F0502020204030204" pitchFamily="34" charset="0"/>
              <a:ea typeface="+mj-ea"/>
              <a:cs typeface="+mj-cs"/>
            </a:endParaRPr>
          </a:p>
          <a:p>
            <a:r>
              <a:rPr lang="pl-PL" i="1" cap="none" spc="-50" dirty="0" smtClean="0">
                <a:solidFill>
                  <a:schemeClr val="tx1"/>
                </a:solidFill>
                <a:ea typeface="+mj-ea"/>
                <a:cs typeface="+mj-cs"/>
              </a:rPr>
              <a:t>Jarosław Franczuk</a:t>
            </a:r>
          </a:p>
          <a:p>
            <a:r>
              <a:rPr lang="pl-PL" i="1" cap="none" spc="-50" dirty="0" smtClean="0">
                <a:solidFill>
                  <a:schemeClr val="tx1"/>
                </a:solidFill>
                <a:ea typeface="+mj-ea"/>
                <a:cs typeface="+mj-cs"/>
              </a:rPr>
              <a:t>Stowarzyszenie LGD „Lider w EGO”</a:t>
            </a:r>
          </a:p>
          <a:p>
            <a:r>
              <a:rPr lang="pl-PL" i="1" cap="none" spc="-50" dirty="0" smtClean="0">
                <a:solidFill>
                  <a:schemeClr val="tx1"/>
                </a:solidFill>
                <a:ea typeface="+mj-ea"/>
                <a:cs typeface="+mj-cs"/>
              </a:rPr>
              <a:t>Plac Wolności 2 ; 19-400 Olecko</a:t>
            </a:r>
          </a:p>
          <a:p>
            <a:r>
              <a:rPr lang="pl-PL" i="1" cap="none" spc="-50" dirty="0" smtClean="0">
                <a:solidFill>
                  <a:schemeClr val="tx1"/>
                </a:solidFill>
                <a:ea typeface="+mj-ea"/>
                <a:cs typeface="+mj-cs"/>
              </a:rPr>
              <a:t>e-</a:t>
            </a:r>
            <a:r>
              <a:rPr lang="pl-PL" i="1" cap="none" spc="-50" dirty="0" smtClean="0">
                <a:solidFill>
                  <a:schemeClr val="tx1"/>
                </a:solidFill>
                <a:ea typeface="+mj-ea"/>
                <a:cs typeface="+mj-cs"/>
              </a:rPr>
              <a:t>mail : </a:t>
            </a:r>
            <a:r>
              <a:rPr lang="pl-PL" i="1" cap="none" spc="-50" dirty="0" err="1" smtClean="0">
                <a:solidFill>
                  <a:schemeClr val="tx1"/>
                </a:solidFill>
                <a:ea typeface="+mj-ea"/>
                <a:cs typeface="+mj-cs"/>
              </a:rPr>
              <a:t>biuro@liderwego.pl</a:t>
            </a:r>
            <a:r>
              <a:rPr lang="pl-PL" i="1" cap="none" spc="-50" dirty="0" smtClean="0">
                <a:solidFill>
                  <a:schemeClr val="tx1"/>
                </a:solidFill>
                <a:ea typeface="+mj-ea"/>
                <a:cs typeface="+mj-cs"/>
              </a:rPr>
              <a:t> </a:t>
            </a:r>
          </a:p>
          <a:p>
            <a:r>
              <a:rPr lang="pl-PL" i="1" cap="none" spc="-50" dirty="0" smtClean="0">
                <a:solidFill>
                  <a:schemeClr val="tx1"/>
                </a:solidFill>
                <a:ea typeface="+mj-ea"/>
                <a:cs typeface="+mj-cs"/>
              </a:rPr>
              <a:t>tel. (87) 610 11 83</a:t>
            </a:r>
            <a:endParaRPr lang="pl-PL" i="1" cap="none" spc="-50" dirty="0">
              <a:solidFill>
                <a:schemeClr val="tx1"/>
              </a:solidFill>
              <a:ea typeface="+mj-ea"/>
              <a:cs typeface="+mj-cs"/>
            </a:endParaRPr>
          </a:p>
        </p:txBody>
      </p:sp>
      <p:sp>
        <p:nvSpPr>
          <p:cNvPr id="2" name="Symbol zastępczy numeru slajdu 1"/>
          <p:cNvSpPr>
            <a:spLocks noGrp="1"/>
          </p:cNvSpPr>
          <p:nvPr>
            <p:ph type="sldNum" sz="quarter" idx="12"/>
          </p:nvPr>
        </p:nvSpPr>
        <p:spPr/>
        <p:txBody>
          <a:bodyPr/>
          <a:lstStyle/>
          <a:p>
            <a:fld id="{7E9749B3-4E2E-4AA7-A805-B156323C2718}" type="slidenum">
              <a:rPr lang="pl-PL" smtClean="0"/>
              <a:pPr/>
              <a:t>37</a:t>
            </a:fld>
            <a:endParaRPr lang="pl-PL" dirty="0"/>
          </a:p>
        </p:txBody>
      </p:sp>
    </p:spTree>
    <p:extLst>
      <p:ext uri="{BB962C8B-B14F-4D97-AF65-F5344CB8AC3E}">
        <p14:creationId xmlns="" xmlns:p14="http://schemas.microsoft.com/office/powerpoint/2010/main" val="3845958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Podstawy prawne </a:t>
            </a:r>
            <a:br>
              <a:rPr lang="pl-PL" dirty="0"/>
            </a:br>
            <a:r>
              <a:rPr lang="pl-PL" dirty="0"/>
              <a:t>– wybrane akty prawne UE</a:t>
            </a:r>
          </a:p>
        </p:txBody>
      </p:sp>
      <p:sp>
        <p:nvSpPr>
          <p:cNvPr id="3" name="Symbol zastępczy zawartości 2"/>
          <p:cNvSpPr>
            <a:spLocks noGrp="1"/>
          </p:cNvSpPr>
          <p:nvPr>
            <p:ph idx="1"/>
          </p:nvPr>
        </p:nvSpPr>
        <p:spPr>
          <a:xfrm>
            <a:off x="555171" y="1845733"/>
            <a:ext cx="10819411" cy="4105429"/>
          </a:xfrm>
        </p:spPr>
        <p:txBody>
          <a:bodyPr>
            <a:noAutofit/>
          </a:bodyPr>
          <a:lstStyle/>
          <a:p>
            <a:pPr marL="358775" indent="-358775" fontAlgn="base">
              <a:lnSpc>
                <a:spcPct val="100000"/>
              </a:lnSpc>
              <a:spcBef>
                <a:spcPts val="600"/>
              </a:spcBef>
              <a:spcAft>
                <a:spcPts val="0"/>
              </a:spcAft>
              <a:buFont typeface="Arial" panose="020B0604020202020204" pitchFamily="34" charset="0"/>
              <a:buChar char="•"/>
            </a:pPr>
            <a:r>
              <a:rPr lang="x-none" sz="1900" dirty="0"/>
              <a:t>rozporządzeni</a:t>
            </a:r>
            <a:r>
              <a:rPr lang="pl-PL" sz="1900" dirty="0"/>
              <a:t>e</a:t>
            </a:r>
            <a:r>
              <a:rPr lang="x-none" sz="1900" dirty="0"/>
              <a:t> delegowane Komisji (UE) nr 907/2014 z dnia 11 marca 2014 r. uzupełniające rozporządzenie Parlamentu Europejskiego i Rady (UE) nr 1306/2013 w odniesieniu do agencji płatniczych i innych organów, zarządzania finansami, rozliczania rachunków, zabezpieczeń oraz stosowania euro</a:t>
            </a:r>
            <a:endParaRPr lang="pl-PL" sz="1900" dirty="0"/>
          </a:p>
          <a:p>
            <a:pPr marL="358775" indent="-358775" fontAlgn="base">
              <a:lnSpc>
                <a:spcPct val="100000"/>
              </a:lnSpc>
              <a:spcBef>
                <a:spcPts val="600"/>
              </a:spcBef>
              <a:spcAft>
                <a:spcPts val="0"/>
              </a:spcAft>
              <a:buFont typeface="Arial" panose="020B0604020202020204" pitchFamily="34" charset="0"/>
              <a:buChar char="•"/>
            </a:pPr>
            <a:r>
              <a:rPr lang="pl-PL" sz="1900" dirty="0"/>
              <a:t>rozporządzenie Komisji (UE) nr 1407/2013 z dnia 18 grudnia 2013 r. w sprawie stosowania art. 107 i 108 Traktatu o funkcjonowaniu Unii Europejskiej do pomocy de minimis</a:t>
            </a:r>
          </a:p>
          <a:p>
            <a:pPr marL="358775" lvl="0" indent="-358775" fontAlgn="base">
              <a:lnSpc>
                <a:spcPct val="100000"/>
              </a:lnSpc>
              <a:spcBef>
                <a:spcPts val="600"/>
              </a:spcBef>
              <a:spcAft>
                <a:spcPts val="0"/>
              </a:spcAft>
              <a:buFont typeface="Arial" panose="020B0604020202020204" pitchFamily="34" charset="0"/>
              <a:buChar char="•"/>
            </a:pPr>
            <a:r>
              <a:rPr lang="pl-PL" sz="1900" dirty="0"/>
              <a:t>rozporządzenie Komisji (UE) nr 1408/2013 z dnia 18 grudnia 2013 r. w sprawie stosowania art. 107 i 108 Traktatu o funkcjonowaniu Unii Europejskiej do pomocy de minimis w sektorze rolnym</a:t>
            </a:r>
          </a:p>
          <a:p>
            <a:pPr marL="358775" lvl="0" indent="-358775" fontAlgn="base">
              <a:lnSpc>
                <a:spcPct val="100000"/>
              </a:lnSpc>
              <a:spcBef>
                <a:spcPts val="600"/>
              </a:spcBef>
              <a:spcAft>
                <a:spcPts val="0"/>
              </a:spcAft>
              <a:buFont typeface="Arial" panose="020B0604020202020204" pitchFamily="34" charset="0"/>
              <a:buChar char="•"/>
            </a:pPr>
            <a:r>
              <a:rPr lang="pl-PL" sz="1900" dirty="0"/>
              <a:t>rozporządzenie Komisji (UE) nr 360/2012 z dnia 25 kwietnia 2012 r. w sprawie stosowania art. 107 i 108 Traktatu o funkcjonowaniu Unii Europejskiej do pomocy de minimis przyznawanej przedsiębiorcom wykonującym usługi świadczone w ogólnym interesie gospodarczym</a:t>
            </a:r>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4</a:t>
            </a:fld>
            <a:endParaRPr lang="pl-PL" dirty="0"/>
          </a:p>
        </p:txBody>
      </p:sp>
    </p:spTree>
    <p:extLst>
      <p:ext uri="{BB962C8B-B14F-4D97-AF65-F5344CB8AC3E}">
        <p14:creationId xmlns="" xmlns:p14="http://schemas.microsoft.com/office/powerpoint/2010/main" val="1870931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Podstawy prawne </a:t>
            </a:r>
            <a:br>
              <a:rPr lang="pl-PL" dirty="0"/>
            </a:br>
            <a:r>
              <a:rPr lang="pl-PL" dirty="0"/>
              <a:t>– wybrane akty prawne UE</a:t>
            </a:r>
          </a:p>
        </p:txBody>
      </p:sp>
      <p:sp>
        <p:nvSpPr>
          <p:cNvPr id="3" name="Symbol zastępczy zawartości 2"/>
          <p:cNvSpPr>
            <a:spLocks noGrp="1"/>
          </p:cNvSpPr>
          <p:nvPr>
            <p:ph idx="1"/>
          </p:nvPr>
        </p:nvSpPr>
        <p:spPr>
          <a:xfrm>
            <a:off x="870857" y="1845733"/>
            <a:ext cx="10112829" cy="4446209"/>
          </a:xfrm>
        </p:spPr>
        <p:txBody>
          <a:bodyPr>
            <a:noAutofit/>
          </a:bodyPr>
          <a:lstStyle/>
          <a:p>
            <a:pPr marL="271463" indent="-271463" fontAlgn="base">
              <a:lnSpc>
                <a:spcPct val="100000"/>
              </a:lnSpc>
              <a:spcBef>
                <a:spcPts val="600"/>
              </a:spcBef>
              <a:spcAft>
                <a:spcPts val="0"/>
              </a:spcAft>
              <a:buFont typeface="Arial" panose="020B0604020202020204" pitchFamily="34" charset="0"/>
              <a:buChar char="•"/>
            </a:pPr>
            <a:r>
              <a:rPr lang="pl-PL" dirty="0"/>
              <a:t>rozporządzenie Komisji (UE) nr 651/2014 z dnia 17 czerwca 2014 r. uznające niektóre rodzaje pomocy za zgodne z rynkiem wewnętrznym w zastosowaniu art. 107 i 108 Traktatu</a:t>
            </a:r>
          </a:p>
          <a:p>
            <a:pPr marL="271463" lvl="0" indent="-271463" fontAlgn="base">
              <a:lnSpc>
                <a:spcPct val="100000"/>
              </a:lnSpc>
              <a:spcBef>
                <a:spcPts val="600"/>
              </a:spcBef>
              <a:spcAft>
                <a:spcPts val="0"/>
              </a:spcAft>
              <a:buFont typeface="Arial" panose="020B0604020202020204" pitchFamily="34" charset="0"/>
              <a:buChar char="•"/>
            </a:pPr>
            <a:r>
              <a:rPr lang="pl-PL" dirty="0"/>
              <a:t>rozporządzenie Komisji (UE) nr 717/2014 z dnia 27 czerwca 2014 r. w sprawie stosowania </a:t>
            </a:r>
            <a:br>
              <a:rPr lang="pl-PL" dirty="0"/>
            </a:br>
            <a:r>
              <a:rPr lang="pl-PL" dirty="0"/>
              <a:t>art. 107 i 108 Traktatu o funkcjonowaniu Unii Europejskiej do pomocy de minimis w sektorze rybołówstwa i akwakultury rozporządzenie Komisji (UE) nr 1998/2006 z dnia 15 grudnia 2006 r. w sprawie stosowania art. 87 i 88 Traktatu do pomocy de minimis</a:t>
            </a:r>
          </a:p>
          <a:p>
            <a:pPr marL="358775" indent="-358775" fontAlgn="base">
              <a:lnSpc>
                <a:spcPct val="100000"/>
              </a:lnSpc>
              <a:spcBef>
                <a:spcPts val="600"/>
              </a:spcBef>
              <a:spcAft>
                <a:spcPts val="0"/>
              </a:spcAft>
              <a:buFont typeface="Arial" panose="020B0604020202020204" pitchFamily="34" charset="0"/>
              <a:buChar char="•"/>
            </a:pP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5</a:t>
            </a:fld>
            <a:endParaRPr lang="pl-PL" dirty="0"/>
          </a:p>
        </p:txBody>
      </p:sp>
    </p:spTree>
    <p:extLst>
      <p:ext uri="{BB962C8B-B14F-4D97-AF65-F5344CB8AC3E}">
        <p14:creationId xmlns="" xmlns:p14="http://schemas.microsoft.com/office/powerpoint/2010/main" val="2563451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Podstawy prawne </a:t>
            </a:r>
            <a:br>
              <a:rPr lang="pl-PL" dirty="0"/>
            </a:br>
            <a:r>
              <a:rPr lang="pl-PL" dirty="0"/>
              <a:t>– wybrane krajowe akty prawne</a:t>
            </a:r>
          </a:p>
        </p:txBody>
      </p:sp>
      <p:sp>
        <p:nvSpPr>
          <p:cNvPr id="3" name="Symbol zastępczy zawartości 2"/>
          <p:cNvSpPr>
            <a:spLocks noGrp="1"/>
          </p:cNvSpPr>
          <p:nvPr>
            <p:ph idx="1"/>
          </p:nvPr>
        </p:nvSpPr>
        <p:spPr>
          <a:xfrm>
            <a:off x="1186543" y="1845734"/>
            <a:ext cx="9969137" cy="4023360"/>
          </a:xfrm>
        </p:spPr>
        <p:txBody>
          <a:bodyPr>
            <a:noAutofit/>
          </a:bodyPr>
          <a:lstStyle/>
          <a:p>
            <a:pPr marL="271463" lvl="0" indent="-271463" fontAlgn="base">
              <a:lnSpc>
                <a:spcPct val="100000"/>
              </a:lnSpc>
              <a:spcBef>
                <a:spcPts val="600"/>
              </a:spcBef>
              <a:spcAft>
                <a:spcPts val="0"/>
              </a:spcAft>
              <a:buFont typeface="Arial" panose="020B0604020202020204" pitchFamily="34" charset="0"/>
              <a:buChar char="•"/>
            </a:pPr>
            <a:r>
              <a:rPr lang="pl-PL" dirty="0"/>
              <a:t>rozporządzenie Ministra Rolnictwa i Rozwoju Wsi z dnia 24 września 2015 r. w sprawie szczegółowych warunków i trybu przyznawania pomocy finansowej w ramach poddziałania „Wsparcie na wdrażanie operacji w ramach strategii rozwoju lokalnego kierowanego przez społeczność” objętego Programem Rozwoju Obszarów Wiejskich na lata 2014-2020</a:t>
            </a:r>
          </a:p>
          <a:p>
            <a:pPr lvl="0" fontAlgn="base">
              <a:lnSpc>
                <a:spcPct val="100000"/>
              </a:lnSpc>
              <a:spcBef>
                <a:spcPts val="600"/>
              </a:spcBef>
              <a:spcAft>
                <a:spcPts val="0"/>
              </a:spcAft>
            </a:pP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6</a:t>
            </a:fld>
            <a:endParaRPr lang="pl-PL" dirty="0"/>
          </a:p>
        </p:txBody>
      </p:sp>
    </p:spTree>
    <p:extLst>
      <p:ext uri="{BB962C8B-B14F-4D97-AF65-F5344CB8AC3E}">
        <p14:creationId xmlns="" xmlns:p14="http://schemas.microsoft.com/office/powerpoint/2010/main" val="7595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Podstawy prawne </a:t>
            </a:r>
            <a:br>
              <a:rPr lang="pl-PL" dirty="0"/>
            </a:br>
            <a:r>
              <a:rPr lang="pl-PL" dirty="0"/>
              <a:t>– wybrane krajowe akty prawne</a:t>
            </a:r>
          </a:p>
        </p:txBody>
      </p:sp>
      <p:sp>
        <p:nvSpPr>
          <p:cNvPr id="3" name="Symbol zastępczy zawartości 2"/>
          <p:cNvSpPr>
            <a:spLocks noGrp="1"/>
          </p:cNvSpPr>
          <p:nvPr>
            <p:ph idx="1"/>
          </p:nvPr>
        </p:nvSpPr>
        <p:spPr>
          <a:xfrm>
            <a:off x="1175657" y="1845734"/>
            <a:ext cx="9980023" cy="4023360"/>
          </a:xfrm>
        </p:spPr>
        <p:txBody>
          <a:bodyPr>
            <a:noAutofit/>
          </a:bodyPr>
          <a:lstStyle/>
          <a:p>
            <a:pPr marL="271463" indent="-271463" fontAlgn="base">
              <a:lnSpc>
                <a:spcPct val="100000"/>
              </a:lnSpc>
              <a:spcBef>
                <a:spcPts val="600"/>
              </a:spcBef>
              <a:spcAft>
                <a:spcPts val="0"/>
              </a:spcAft>
              <a:buFont typeface="Arial" panose="020B0604020202020204" pitchFamily="34" charset="0"/>
              <a:buChar char="•"/>
            </a:pPr>
            <a:r>
              <a:rPr lang="x-none" dirty="0"/>
              <a:t>ustaw</a:t>
            </a:r>
            <a:r>
              <a:rPr lang="pl-PL" dirty="0"/>
              <a:t>a</a:t>
            </a:r>
            <a:r>
              <a:rPr lang="x-none" dirty="0"/>
              <a:t> z dnia 20 lutego 2015 r. o wspieraniu rozwoju obszarów wiejskich z udziałem środków </a:t>
            </a:r>
            <a:r>
              <a:rPr lang="pl-PL" dirty="0"/>
              <a:t>EFRROW </a:t>
            </a:r>
            <a:r>
              <a:rPr lang="x-none" dirty="0"/>
              <a:t>w ramach </a:t>
            </a:r>
            <a:r>
              <a:rPr lang="pl-PL" dirty="0"/>
              <a:t>PROW </a:t>
            </a:r>
            <a:r>
              <a:rPr lang="x-none" dirty="0"/>
              <a:t>na lata 2014-2020 </a:t>
            </a:r>
            <a:endParaRPr lang="pl-PL" dirty="0"/>
          </a:p>
          <a:p>
            <a:pPr marL="271463" indent="-271463" fontAlgn="base">
              <a:lnSpc>
                <a:spcPct val="100000"/>
              </a:lnSpc>
              <a:spcBef>
                <a:spcPts val="600"/>
              </a:spcBef>
              <a:spcAft>
                <a:spcPts val="0"/>
              </a:spcAft>
              <a:buFont typeface="Arial" panose="020B0604020202020204" pitchFamily="34" charset="0"/>
              <a:buChar char="•"/>
            </a:pPr>
            <a:r>
              <a:rPr lang="x-none" dirty="0"/>
              <a:t>ustaw</a:t>
            </a:r>
            <a:r>
              <a:rPr lang="pl-PL" dirty="0"/>
              <a:t>a</a:t>
            </a:r>
            <a:r>
              <a:rPr lang="x-none" dirty="0"/>
              <a:t> z dnia 20 lutego 2015 r. o rozwoju lokalnym z udziałem lokalnej</a:t>
            </a:r>
            <a:endParaRPr lang="pl-PL" dirty="0"/>
          </a:p>
          <a:p>
            <a:pPr marL="271463" lvl="0" indent="-271463" fontAlgn="base">
              <a:lnSpc>
                <a:spcPct val="100000"/>
              </a:lnSpc>
              <a:spcBef>
                <a:spcPts val="600"/>
              </a:spcBef>
              <a:spcAft>
                <a:spcPts val="0"/>
              </a:spcAft>
              <a:buFont typeface="Arial" panose="020B0604020202020204" pitchFamily="34" charset="0"/>
              <a:buChar char="•"/>
            </a:pPr>
            <a:r>
              <a:rPr lang="pl-PL" dirty="0"/>
              <a:t>ustawa z dnia 27 maja 2015r. o finansowaniu wspólnej polityki rolnej</a:t>
            </a:r>
          </a:p>
          <a:p>
            <a:pPr marL="271463" lvl="0" indent="-271463" fontAlgn="base">
              <a:lnSpc>
                <a:spcPct val="100000"/>
              </a:lnSpc>
              <a:spcBef>
                <a:spcPts val="600"/>
              </a:spcBef>
              <a:spcAft>
                <a:spcPts val="0"/>
              </a:spcAft>
              <a:buFont typeface="Arial" panose="020B0604020202020204" pitchFamily="34" charset="0"/>
              <a:buChar char="•"/>
            </a:pPr>
            <a:r>
              <a:rPr lang="x-none" dirty="0"/>
              <a:t>ustaw</a:t>
            </a:r>
            <a:r>
              <a:rPr lang="pl-PL" dirty="0"/>
              <a:t>a</a:t>
            </a:r>
            <a:r>
              <a:rPr lang="x-none" dirty="0"/>
              <a:t> z dnia 11 lipca 2014 r. o zasadach realizacji programów w  zakresie polityki spójności finansowanych w perspektywie finansowej 2014–2020</a:t>
            </a:r>
            <a:endParaRPr lang="pl-PL" dirty="0"/>
          </a:p>
          <a:p>
            <a:pPr marL="271463" indent="-271463" fontAlgn="base">
              <a:lnSpc>
                <a:spcPct val="100000"/>
              </a:lnSpc>
              <a:spcBef>
                <a:spcPts val="600"/>
              </a:spcBef>
              <a:spcAft>
                <a:spcPts val="0"/>
              </a:spcAft>
              <a:buFont typeface="Arial" panose="020B0604020202020204" pitchFamily="34" charset="0"/>
              <a:buChar char="•"/>
            </a:pPr>
            <a:endParaRPr lang="pl-PL" dirty="0"/>
          </a:p>
          <a:p>
            <a:pPr marL="271463" lvl="0" indent="-271463" fontAlgn="base">
              <a:lnSpc>
                <a:spcPct val="100000"/>
              </a:lnSpc>
              <a:spcBef>
                <a:spcPts val="600"/>
              </a:spcBef>
              <a:spcAft>
                <a:spcPts val="0"/>
              </a:spcAft>
              <a:buFont typeface="Arial" panose="020B0604020202020204" pitchFamily="34" charset="0"/>
              <a:buChar char="•"/>
            </a:pP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7</a:t>
            </a:fld>
            <a:endParaRPr lang="pl-PL" dirty="0"/>
          </a:p>
        </p:txBody>
      </p:sp>
    </p:spTree>
    <p:extLst>
      <p:ext uri="{BB962C8B-B14F-4D97-AF65-F5344CB8AC3E}">
        <p14:creationId xmlns="" xmlns:p14="http://schemas.microsoft.com/office/powerpoint/2010/main" val="943209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6800" y="944232"/>
            <a:ext cx="10058400" cy="750925"/>
          </a:xfrm>
        </p:spPr>
        <p:txBody>
          <a:bodyPr>
            <a:normAutofit fontScale="90000"/>
          </a:bodyPr>
          <a:lstStyle/>
          <a:p>
            <a:r>
              <a:rPr lang="pl-PL" dirty="0"/>
              <a:t>Podstawy prawne </a:t>
            </a:r>
            <a:br>
              <a:rPr lang="pl-PL" dirty="0"/>
            </a:br>
            <a:r>
              <a:rPr lang="pl-PL" dirty="0"/>
              <a:t>– wybrane krajowe akty prawne</a:t>
            </a:r>
          </a:p>
        </p:txBody>
      </p:sp>
      <p:sp>
        <p:nvSpPr>
          <p:cNvPr id="3" name="Symbol zastępczy zawartości 2"/>
          <p:cNvSpPr>
            <a:spLocks noGrp="1"/>
          </p:cNvSpPr>
          <p:nvPr>
            <p:ph idx="1"/>
          </p:nvPr>
        </p:nvSpPr>
        <p:spPr>
          <a:xfrm>
            <a:off x="1175658" y="1845734"/>
            <a:ext cx="9829800" cy="4402666"/>
          </a:xfrm>
        </p:spPr>
        <p:txBody>
          <a:bodyPr>
            <a:noAutofit/>
          </a:bodyPr>
          <a:lstStyle/>
          <a:p>
            <a:pPr marL="271463" indent="-271463" fontAlgn="base">
              <a:buFont typeface="Arial" panose="020B0604020202020204" pitchFamily="34" charset="0"/>
              <a:buChar char="•"/>
            </a:pPr>
            <a:r>
              <a:rPr lang="pl-PL" dirty="0"/>
              <a:t>ustawa z dnia 6 marca 2018 r. – Prawo przedsiębiorców (Dz. U. poz. 646)</a:t>
            </a:r>
          </a:p>
          <a:p>
            <a:pPr marL="271463" lvl="0" indent="-271463" fontAlgn="base">
              <a:buFont typeface="Arial" panose="020B0604020202020204" pitchFamily="34" charset="0"/>
              <a:buChar char="•"/>
            </a:pPr>
            <a:r>
              <a:rPr lang="pl-PL" dirty="0">
                <a:solidFill>
                  <a:schemeClr val="tx1"/>
                </a:solidFill>
              </a:rPr>
              <a:t>rozporządzenie Rady Ministrów z dnia 24 grudnia 2007 r. w sprawie Polskiej Klasyfikacji Działalności (PKD)</a:t>
            </a:r>
          </a:p>
          <a:p>
            <a:pPr marL="271463" lvl="0" indent="-271463" fontAlgn="base">
              <a:buFont typeface="Arial" panose="020B0604020202020204" pitchFamily="34" charset="0"/>
              <a:buChar char="•"/>
            </a:pPr>
            <a:r>
              <a:rPr lang="pl-PL" dirty="0">
                <a:solidFill>
                  <a:schemeClr val="tx1"/>
                </a:solidFill>
              </a:rPr>
              <a:t>ustawa z dnia 10 maja 2018 roku o ochronie danych osobowych</a:t>
            </a:r>
          </a:p>
          <a:p>
            <a:pPr marL="271463" indent="-271463" fontAlgn="base">
              <a:buFont typeface="Arial" panose="020B0604020202020204" pitchFamily="34" charset="0"/>
              <a:buChar char="•"/>
            </a:pPr>
            <a:r>
              <a:rPr lang="pl-PL" dirty="0"/>
              <a:t>ustawa z dnia 23 kwietnia 1964 r. - Kodeks cywilny</a:t>
            </a:r>
          </a:p>
          <a:p>
            <a:pPr marL="271463" indent="-271463" fontAlgn="base">
              <a:buFont typeface="Arial" panose="020B0604020202020204" pitchFamily="34" charset="0"/>
              <a:buChar char="•"/>
            </a:pPr>
            <a:r>
              <a:rPr lang="pl-PL" dirty="0"/>
              <a:t>ustawa z dnia 9 maja 2008 r. o Agencji Restrukturyzacji i Modernizacji Rolnictwa</a:t>
            </a:r>
          </a:p>
          <a:p>
            <a:pPr marL="271463" indent="-271463" fontAlgn="base">
              <a:buFont typeface="Arial" panose="020B0604020202020204" pitchFamily="34" charset="0"/>
              <a:buChar char="•"/>
            </a:pPr>
            <a:r>
              <a:rPr lang="pl-PL" dirty="0"/>
              <a:t>ustawa z dnia 28 września 1991 r. o kontroli skarbowej</a:t>
            </a:r>
          </a:p>
          <a:p>
            <a:pPr marL="271463" indent="-271463" fontAlgn="base">
              <a:buFont typeface="Arial" panose="020B0604020202020204" pitchFamily="34" charset="0"/>
              <a:buChar char="•"/>
            </a:pPr>
            <a:r>
              <a:rPr lang="pl-PL" dirty="0"/>
              <a:t>ustawa z dnia 27 sierpnia 2009 r. o finansach publicznych</a:t>
            </a:r>
          </a:p>
          <a:p>
            <a:pPr marL="271463" lvl="0" indent="-271463" fontAlgn="base">
              <a:lnSpc>
                <a:spcPct val="100000"/>
              </a:lnSpc>
              <a:spcBef>
                <a:spcPts val="600"/>
              </a:spcBef>
              <a:spcAft>
                <a:spcPts val="0"/>
              </a:spcAft>
              <a:buFont typeface="Arial" panose="020B0604020202020204" pitchFamily="34" charset="0"/>
              <a:buChar char="•"/>
            </a:pPr>
            <a:endParaRPr lang="pl-PL" dirty="0"/>
          </a:p>
          <a:p>
            <a:pPr>
              <a:lnSpc>
                <a:spcPct val="100000"/>
              </a:lnSpc>
              <a:spcBef>
                <a:spcPts val="600"/>
              </a:spcBef>
              <a:spcAft>
                <a:spcPts val="0"/>
              </a:spcAft>
            </a:pPr>
            <a:endParaRPr lang="pl-PL" dirty="0"/>
          </a:p>
        </p:txBody>
      </p:sp>
      <p:sp>
        <p:nvSpPr>
          <p:cNvPr id="4" name="Symbol zastępczy numeru slajdu 3"/>
          <p:cNvSpPr>
            <a:spLocks noGrp="1"/>
          </p:cNvSpPr>
          <p:nvPr>
            <p:ph type="sldNum" sz="quarter" idx="12"/>
          </p:nvPr>
        </p:nvSpPr>
        <p:spPr/>
        <p:txBody>
          <a:bodyPr/>
          <a:lstStyle/>
          <a:p>
            <a:fld id="{7E9749B3-4E2E-4AA7-A805-B156323C2718}" type="slidenum">
              <a:rPr lang="pl-PL" smtClean="0"/>
              <a:pPr/>
              <a:t>8</a:t>
            </a:fld>
            <a:endParaRPr lang="pl-PL" dirty="0"/>
          </a:p>
        </p:txBody>
      </p:sp>
    </p:spTree>
    <p:extLst>
      <p:ext uri="{BB962C8B-B14F-4D97-AF65-F5344CB8AC3E}">
        <p14:creationId xmlns="" xmlns:p14="http://schemas.microsoft.com/office/powerpoint/2010/main" val="1063610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214263" y="991013"/>
            <a:ext cx="9998220" cy="504031"/>
          </a:xfrm>
        </p:spPr>
        <p:txBody>
          <a:bodyPr>
            <a:noAutofit/>
          </a:bodyPr>
          <a:lstStyle/>
          <a:p>
            <a:r>
              <a:rPr lang="pl-PL" dirty="0">
                <a:latin typeface="+mn-lt"/>
              </a:rPr>
              <a:t>Zakres wsparcia wynikających z rozporządzenia</a:t>
            </a:r>
          </a:p>
        </p:txBody>
      </p:sp>
      <p:sp>
        <p:nvSpPr>
          <p:cNvPr id="3" name="Symbol zastępczy zawartości 2"/>
          <p:cNvSpPr>
            <a:spLocks noGrp="1"/>
          </p:cNvSpPr>
          <p:nvPr>
            <p:ph idx="1"/>
          </p:nvPr>
        </p:nvSpPr>
        <p:spPr>
          <a:xfrm>
            <a:off x="1214263" y="1797727"/>
            <a:ext cx="10463316" cy="4632570"/>
          </a:xfrm>
        </p:spPr>
        <p:txBody>
          <a:bodyPr>
            <a:noAutofit/>
          </a:bodyPr>
          <a:lstStyle/>
          <a:p>
            <a:pPr marL="0" indent="0">
              <a:buNone/>
            </a:pPr>
            <a:r>
              <a:rPr lang="pl-PL" dirty="0">
                <a:solidFill>
                  <a:schemeClr val="tx1"/>
                </a:solidFill>
                <a:latin typeface="+mn-lt"/>
              </a:rPr>
              <a:t>§ 2, ust. 1. rozporządzenia LSR</a:t>
            </a:r>
          </a:p>
          <a:p>
            <a:pPr marL="0" indent="0">
              <a:buNone/>
            </a:pPr>
            <a:r>
              <a:rPr lang="pl-PL" dirty="0">
                <a:solidFill>
                  <a:schemeClr val="tx1"/>
                </a:solidFill>
                <a:latin typeface="+mn-lt"/>
              </a:rPr>
              <a:t>2) rozwoju przedsiębiorczości na obszarze wiejskim objętym LSR przez:</a:t>
            </a:r>
          </a:p>
          <a:p>
            <a:pPr marL="534988" lvl="1" indent="-261938">
              <a:buClrTx/>
              <a:buFont typeface="+mj-lt"/>
              <a:buAutoNum type="alphaLcParenR"/>
            </a:pPr>
            <a:r>
              <a:rPr lang="pl-PL" dirty="0">
                <a:solidFill>
                  <a:srgbClr val="FF0000"/>
                </a:solidFill>
                <a:latin typeface="+mn-lt"/>
              </a:rPr>
              <a:t>podejmowanie działalności gospodarczej,</a:t>
            </a:r>
          </a:p>
          <a:p>
            <a:pPr marL="534988" lvl="1" indent="-261938">
              <a:buClrTx/>
              <a:buFont typeface="+mj-lt"/>
              <a:buAutoNum type="alphaLcParenR"/>
            </a:pPr>
            <a:r>
              <a:rPr lang="pl-PL" dirty="0">
                <a:solidFill>
                  <a:schemeClr val="tx1"/>
                </a:solidFill>
                <a:latin typeface="+mn-lt"/>
              </a:rPr>
              <a:t>tworzenie lub rozwój inkubatorów przetwórstwa lokalnego produktów rolnych będących przedsiębiorstwami spożywczymi, w których jest wykonywana działalność w zakresie produkcji, przetwarzania lub dystrybucji żywności pochodzenia roślinnego lub zwierzęcego lub wprowadzania tej żywności na rynek, przy czym podstawą działalności tego przedsiębiorstwa jest przetwarzanie, </a:t>
            </a:r>
          </a:p>
          <a:p>
            <a:pPr marL="534988" lvl="1" indent="-261938">
              <a:buClrTx/>
              <a:buFont typeface="+mj-lt"/>
              <a:buAutoNum type="alphaLcParenR" startAt="3"/>
            </a:pPr>
            <a:r>
              <a:rPr lang="pl-PL" dirty="0">
                <a:solidFill>
                  <a:schemeClr val="tx1"/>
                </a:solidFill>
                <a:latin typeface="+mn-lt"/>
              </a:rPr>
              <a:t>rozwijanie działalności gospodarczej,</a:t>
            </a:r>
          </a:p>
          <a:p>
            <a:pPr marL="273050" lvl="1" indent="0">
              <a:buClrTx/>
              <a:buNone/>
            </a:pPr>
            <a:r>
              <a:rPr lang="pl-PL" dirty="0">
                <a:solidFill>
                  <a:schemeClr val="tx1"/>
                </a:solidFill>
                <a:latin typeface="+mn-lt"/>
                <a:sym typeface="Symbol" panose="05050102010706020507" pitchFamily="18" charset="2"/>
              </a:rPr>
              <a:t></a:t>
            </a:r>
            <a:r>
              <a:rPr lang="pl-PL" dirty="0">
                <a:solidFill>
                  <a:schemeClr val="tx1"/>
                </a:solidFill>
                <a:latin typeface="+mn-lt"/>
              </a:rPr>
              <a:t> w tym podnoszenie kompetencji osób realizujących operacje w tym zakresie.</a:t>
            </a:r>
          </a:p>
        </p:txBody>
      </p:sp>
      <p:sp>
        <p:nvSpPr>
          <p:cNvPr id="4" name="Symbol zastępczy numeru slajdu 3"/>
          <p:cNvSpPr>
            <a:spLocks noGrp="1"/>
          </p:cNvSpPr>
          <p:nvPr>
            <p:ph type="sldNum" sz="quarter" idx="12"/>
          </p:nvPr>
        </p:nvSpPr>
        <p:spPr/>
        <p:txBody>
          <a:bodyPr/>
          <a:lstStyle/>
          <a:p>
            <a:pPr>
              <a:defRPr/>
            </a:pPr>
            <a:fld id="{E3A0BA97-1763-4896-923B-F92E15A5E552}" type="slidenum">
              <a:rPr lang="pl-PL" smtClean="0"/>
              <a:pPr>
                <a:defRPr/>
              </a:pPr>
              <a:t>9</a:t>
            </a:fld>
            <a:endParaRPr lang="pl-PL" dirty="0"/>
          </a:p>
        </p:txBody>
      </p:sp>
    </p:spTree>
    <p:extLst>
      <p:ext uri="{BB962C8B-B14F-4D97-AF65-F5344CB8AC3E}">
        <p14:creationId xmlns="" xmlns:p14="http://schemas.microsoft.com/office/powerpoint/2010/main" val="2172042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kcja">
  <a:themeElements>
    <a:clrScheme name="Żółtopomarańczowy">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3480</Words>
  <Application>Microsoft Office PowerPoint</Application>
  <PresentationFormat>Niestandardowy</PresentationFormat>
  <Paragraphs>281</Paragraphs>
  <Slides>37</Slides>
  <Notes>15</Notes>
  <HiddenSlides>0</HiddenSlides>
  <MMClips>0</MMClips>
  <ScaleCrop>false</ScaleCrop>
  <HeadingPairs>
    <vt:vector size="4" baseType="variant">
      <vt:variant>
        <vt:lpstr>Motyw</vt:lpstr>
      </vt:variant>
      <vt:variant>
        <vt:i4>1</vt:i4>
      </vt:variant>
      <vt:variant>
        <vt:lpstr>Tytuły slajdów</vt:lpstr>
      </vt:variant>
      <vt:variant>
        <vt:i4>37</vt:i4>
      </vt:variant>
    </vt:vector>
  </HeadingPairs>
  <TitlesOfParts>
    <vt:vector size="38" baseType="lpstr">
      <vt:lpstr>Retrospekcja</vt:lpstr>
      <vt:lpstr>Slajd 1</vt:lpstr>
      <vt:lpstr>Podstawy prawne  – wybrane akty prawne UE</vt:lpstr>
      <vt:lpstr>Podstawy prawne  – wybrane akty prawne UE</vt:lpstr>
      <vt:lpstr>Podstawy prawne  – wybrane akty prawne UE</vt:lpstr>
      <vt:lpstr>Podstawy prawne  – wybrane akty prawne UE</vt:lpstr>
      <vt:lpstr>Podstawy prawne  – wybrane krajowe akty prawne</vt:lpstr>
      <vt:lpstr>Podstawy prawne  – wybrane krajowe akty prawne</vt:lpstr>
      <vt:lpstr>Podstawy prawne  – wybrane krajowe akty prawne</vt:lpstr>
      <vt:lpstr>Zakres wsparcia wynikających z rozporządzenia</vt:lpstr>
      <vt:lpstr>Forma pomocy</vt:lpstr>
      <vt:lpstr>Beneficjenci</vt:lpstr>
      <vt:lpstr>Warunki kwalifikowalności (1)</vt:lpstr>
      <vt:lpstr>Warunki kwalifikowalności (2)</vt:lpstr>
      <vt:lpstr>Warunki kwalifikowalności (3)</vt:lpstr>
      <vt:lpstr>Warunki kwalifikowalności (4)</vt:lpstr>
      <vt:lpstr>Warunki kwalifikowalności (5)</vt:lpstr>
      <vt:lpstr>Warunki kwalifikowalności (6)</vt:lpstr>
      <vt:lpstr>Warunki kwalifikowalności (7)</vt:lpstr>
      <vt:lpstr>Podejmowanie działalności gospodarczej (1)</vt:lpstr>
      <vt:lpstr>Podejmowanie działalności gospodarczej (2)</vt:lpstr>
      <vt:lpstr>Podejmowanie działalności gospodarczej (3)</vt:lpstr>
      <vt:lpstr>Wybrane zobowiązania umowne zakresie podejmowania działalności gospodarczej (1)</vt:lpstr>
      <vt:lpstr>Wybrane zobowiązania umowne zakresie podejmowania działalności gospodarczej (2)</vt:lpstr>
      <vt:lpstr>Wybrane zobowiązania umowne zakresie podejmowania działalności gospodarczej (3)</vt:lpstr>
      <vt:lpstr>Podejmowanie działalności gospodarczej – koszty </vt:lpstr>
      <vt:lpstr>Koszty kwalifikowalne (1)</vt:lpstr>
      <vt:lpstr>Koszty kwalifikowalne (2)</vt:lpstr>
      <vt:lpstr>Kwalifikowalność kosztów</vt:lpstr>
      <vt:lpstr>Wyłączenia ze wsparcia na operacje w zakresie rozwoju przedsiębiorczości na obszarze objętym LSR</vt:lpstr>
      <vt:lpstr>Limity pomocy</vt:lpstr>
      <vt:lpstr>Nabory wniosków o przyznanie pomocy (WoPP)</vt:lpstr>
      <vt:lpstr>Informacje w ogłoszeniu o naborze WoPP</vt:lpstr>
      <vt:lpstr>Terminy oraz warunki wyboru operacji przez Radę LGD.</vt:lpstr>
      <vt:lpstr>Etapy oceny w LGD (1)</vt:lpstr>
      <vt:lpstr>Etapy oceny w LGD (2)</vt:lpstr>
      <vt:lpstr>Cele ogólne i szczegółowe LSR, przedsięwzięcia wraz ze wskazaniem planowanych do osiągnięcia wskaźników.</vt:lpstr>
      <vt:lpstr>Slajd 37</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lastModifiedBy/>
  <cp:revision>284</cp:revision>
  <dcterms:created xsi:type="dcterms:W3CDTF">2016-05-16T15:18:16Z</dcterms:created>
  <dcterms:modified xsi:type="dcterms:W3CDTF">2022-06-08T06:36:22Z</dcterms:modified>
</cp:coreProperties>
</file>